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6" r:id="rId1"/>
  </p:sldMasterIdLst>
  <p:notesMasterIdLst>
    <p:notesMasterId r:id="rId119"/>
  </p:notesMasterIdLst>
  <p:sldIdLst>
    <p:sldId id="256" r:id="rId2"/>
    <p:sldId id="258" r:id="rId3"/>
    <p:sldId id="305" r:id="rId4"/>
    <p:sldId id="306" r:id="rId5"/>
    <p:sldId id="307" r:id="rId6"/>
    <p:sldId id="308" r:id="rId7"/>
    <p:sldId id="309" r:id="rId8"/>
    <p:sldId id="423" r:id="rId9"/>
    <p:sldId id="310" r:id="rId10"/>
    <p:sldId id="311" r:id="rId11"/>
    <p:sldId id="312" r:id="rId12"/>
    <p:sldId id="313" r:id="rId13"/>
    <p:sldId id="315" r:id="rId14"/>
    <p:sldId id="316" r:id="rId15"/>
    <p:sldId id="317" r:id="rId16"/>
    <p:sldId id="318" r:id="rId17"/>
    <p:sldId id="319" r:id="rId18"/>
    <p:sldId id="320" r:id="rId19"/>
    <p:sldId id="321" r:id="rId20"/>
    <p:sldId id="322" r:id="rId21"/>
    <p:sldId id="323" r:id="rId22"/>
    <p:sldId id="325" r:id="rId23"/>
    <p:sldId id="324" r:id="rId24"/>
    <p:sldId id="327" r:id="rId25"/>
    <p:sldId id="328" r:id="rId26"/>
    <p:sldId id="424" r:id="rId27"/>
    <p:sldId id="330" r:id="rId28"/>
    <p:sldId id="344" r:id="rId29"/>
    <p:sldId id="345" r:id="rId30"/>
    <p:sldId id="346" r:id="rId31"/>
    <p:sldId id="347" r:id="rId32"/>
    <p:sldId id="348" r:id="rId33"/>
    <p:sldId id="425" r:id="rId34"/>
    <p:sldId id="329" r:id="rId35"/>
    <p:sldId id="331" r:id="rId36"/>
    <p:sldId id="332" r:id="rId37"/>
    <p:sldId id="333" r:id="rId38"/>
    <p:sldId id="334" r:id="rId39"/>
    <p:sldId id="335" r:id="rId40"/>
    <p:sldId id="336" r:id="rId41"/>
    <p:sldId id="337" r:id="rId42"/>
    <p:sldId id="338" r:id="rId43"/>
    <p:sldId id="339" r:id="rId44"/>
    <p:sldId id="340" r:id="rId45"/>
    <p:sldId id="341" r:id="rId46"/>
    <p:sldId id="349" r:id="rId47"/>
    <p:sldId id="350" r:id="rId48"/>
    <p:sldId id="351" r:id="rId49"/>
    <p:sldId id="352" r:id="rId50"/>
    <p:sldId id="353" r:id="rId51"/>
    <p:sldId id="354" r:id="rId52"/>
    <p:sldId id="355" r:id="rId53"/>
    <p:sldId id="426" r:id="rId54"/>
    <p:sldId id="358" r:id="rId55"/>
    <p:sldId id="359" r:id="rId56"/>
    <p:sldId id="360" r:id="rId57"/>
    <p:sldId id="361" r:id="rId58"/>
    <p:sldId id="362" r:id="rId59"/>
    <p:sldId id="367" r:id="rId60"/>
    <p:sldId id="366" r:id="rId61"/>
    <p:sldId id="365" r:id="rId62"/>
    <p:sldId id="364" r:id="rId63"/>
    <p:sldId id="363" r:id="rId64"/>
    <p:sldId id="368" r:id="rId65"/>
    <p:sldId id="369" r:id="rId66"/>
    <p:sldId id="372" r:id="rId67"/>
    <p:sldId id="371" r:id="rId68"/>
    <p:sldId id="370" r:id="rId69"/>
    <p:sldId id="376" r:id="rId70"/>
    <p:sldId id="375" r:id="rId71"/>
    <p:sldId id="374" r:id="rId72"/>
    <p:sldId id="427" r:id="rId73"/>
    <p:sldId id="373" r:id="rId74"/>
    <p:sldId id="377" r:id="rId75"/>
    <p:sldId id="378" r:id="rId76"/>
    <p:sldId id="379" r:id="rId77"/>
    <p:sldId id="380" r:id="rId78"/>
    <p:sldId id="381" r:id="rId79"/>
    <p:sldId id="382" r:id="rId80"/>
    <p:sldId id="383" r:id="rId81"/>
    <p:sldId id="384" r:id="rId82"/>
    <p:sldId id="388" r:id="rId83"/>
    <p:sldId id="386" r:id="rId84"/>
    <p:sldId id="392" r:id="rId85"/>
    <p:sldId id="428" r:id="rId86"/>
    <p:sldId id="391" r:id="rId87"/>
    <p:sldId id="393" r:id="rId88"/>
    <p:sldId id="394" r:id="rId89"/>
    <p:sldId id="395" r:id="rId90"/>
    <p:sldId id="396" r:id="rId91"/>
    <p:sldId id="399" r:id="rId92"/>
    <p:sldId id="429" r:id="rId93"/>
    <p:sldId id="398" r:id="rId94"/>
    <p:sldId id="400" r:id="rId95"/>
    <p:sldId id="401" r:id="rId96"/>
    <p:sldId id="430" r:id="rId97"/>
    <p:sldId id="402" r:id="rId98"/>
    <p:sldId id="403" r:id="rId99"/>
    <p:sldId id="404" r:id="rId100"/>
    <p:sldId id="405" r:id="rId101"/>
    <p:sldId id="406" r:id="rId102"/>
    <p:sldId id="407" r:id="rId103"/>
    <p:sldId id="408" r:id="rId104"/>
    <p:sldId id="409" r:id="rId105"/>
    <p:sldId id="410" r:id="rId106"/>
    <p:sldId id="412" r:id="rId107"/>
    <p:sldId id="411" r:id="rId108"/>
    <p:sldId id="413" r:id="rId109"/>
    <p:sldId id="414" r:id="rId110"/>
    <p:sldId id="415" r:id="rId111"/>
    <p:sldId id="417" r:id="rId112"/>
    <p:sldId id="416" r:id="rId113"/>
    <p:sldId id="418" r:id="rId114"/>
    <p:sldId id="419" r:id="rId115"/>
    <p:sldId id="421" r:id="rId116"/>
    <p:sldId id="422" r:id="rId117"/>
    <p:sldId id="431" r:id="rId1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9" autoAdjust="0"/>
    <p:restoredTop sz="94558" autoAdjust="0"/>
  </p:normalViewPr>
  <p:slideViewPr>
    <p:cSldViewPr>
      <p:cViewPr>
        <p:scale>
          <a:sx n="53" d="100"/>
          <a:sy n="53" d="100"/>
        </p:scale>
        <p:origin x="-116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tableStyles" Target="tableStyle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13" Type="http://schemas.openxmlformats.org/officeDocument/2006/relationships/slide" Target="slides/slide112.xml"/><Relationship Id="rId118" Type="http://schemas.openxmlformats.org/officeDocument/2006/relationships/slide" Target="slides/slide117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16" Type="http://schemas.openxmlformats.org/officeDocument/2006/relationships/slide" Target="slides/slide11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11" Type="http://schemas.openxmlformats.org/officeDocument/2006/relationships/slide" Target="slides/slide11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14" Type="http://schemas.openxmlformats.org/officeDocument/2006/relationships/slide" Target="slides/slide113.xml"/><Relationship Id="rId119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193568-2C70-4EA7-9470-A35847665E74}" type="datetimeFigureOut">
              <a:rPr lang="en-US" smtClean="0"/>
              <a:t>12/11/2011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586962-F1D2-44A3-954A-C022D36E62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93780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586962-F1D2-44A3-954A-C022D36E625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4767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DD00E-C650-41A8-94C6-E792CA9C8E45}" type="datetime1">
              <a:rPr lang="en-US" smtClean="0"/>
              <a:t>12/11/2011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5FE9A-FACB-4DDB-8BE4-A1EA913D653B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D6EB4-C1ED-4691-A825-EF271EF9C3DC}" type="datetime1">
              <a:rPr lang="en-US" smtClean="0"/>
              <a:t>12/11/2011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5FE9A-FACB-4DDB-8BE4-A1EA913D65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1F6C5-6451-45BD-B8DD-30D62E909285}" type="datetime1">
              <a:rPr lang="en-US" smtClean="0"/>
              <a:t>12/11/2011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5FE9A-FACB-4DDB-8BE4-A1EA913D65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01E1F-AD0E-481D-97E4-39E828A4C3D4}" type="datetime1">
              <a:rPr lang="en-US" smtClean="0"/>
              <a:t>12/11/2011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5FE9A-FACB-4DDB-8BE4-A1EA913D65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7D79A-B4D8-44B6-97F9-1C611833A56C}" type="datetime1">
              <a:rPr lang="en-US" smtClean="0"/>
              <a:t>12/11/2011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5FE9A-FACB-4DDB-8BE4-A1EA913D653B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38A69-6758-4FD7-9164-EEB7F06FCFA4}" type="datetime1">
              <a:rPr lang="en-US" smtClean="0"/>
              <a:t>12/11/2011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5FE9A-FACB-4DDB-8BE4-A1EA913D65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11415-009C-4E69-AA48-D45E3F818703}" type="datetime1">
              <a:rPr lang="en-US" smtClean="0"/>
              <a:t>12/11/2011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5FE9A-FACB-4DDB-8BE4-A1EA913D65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59DFD-8384-4001-8C6E-07977BE08B8A}" type="datetime1">
              <a:rPr lang="en-US" smtClean="0"/>
              <a:t>12/11/2011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5FE9A-FACB-4DDB-8BE4-A1EA913D65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5D503-38F8-4D02-91B8-849389029C1F}" type="datetime1">
              <a:rPr lang="en-US" smtClean="0"/>
              <a:t>12/11/2011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5FE9A-FACB-4DDB-8BE4-A1EA913D65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C8C1F-BD11-4CE8-8F70-384392EF0AAA}" type="datetime1">
              <a:rPr lang="en-US" smtClean="0"/>
              <a:t>12/11/2011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5FE9A-FACB-4DDB-8BE4-A1EA913D65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9B517-FBED-4230-B444-A6DBDC8318A3}" type="datetime1">
              <a:rPr lang="en-US" smtClean="0"/>
              <a:t>12/11/2011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005FE9A-FACB-4DDB-8BE4-A1EA913D653B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018CC3-C93B-4FE6-948A-FB000CF7A73B}" type="datetime1">
              <a:rPr lang="en-US" smtClean="0"/>
              <a:t>12/11/2011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005FE9A-FACB-4DDB-8BE4-A1EA913D653B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7.xml"/></Relationships>
</file>

<file path=ppt/slides/_rels/slide10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7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7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7.xml"/></Relationships>
</file>

<file path=ppt/slides/_rels/slide1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7.xml"/></Relationships>
</file>

<file path=ppt/slides/_rels/slide1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7.xml"/></Relationships>
</file>

<file path=ppt/slides/_rels/slide1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7.xml"/></Relationships>
</file>

<file path=ppt/slides/_rels/slide1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7.xml"/></Relationships>
</file>

<file path=ppt/slides/_rels/slide1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7.xml"/></Relationships>
</file>

<file path=ppt/slides/_rels/slide1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7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/Relationships>
</file>

<file path=ppt/slides/_rels/slide9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/Relationships>
</file>

<file path=ppt/slides/_rels/slide9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7.xml"/></Relationships>
</file>

<file path=ppt/slides/_rels/slide9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1430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CS-200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2514600"/>
            <a:ext cx="7854696" cy="2895600"/>
          </a:xfrm>
        </p:spPr>
        <p:txBody>
          <a:bodyPr/>
          <a:lstStyle/>
          <a:p>
            <a:pPr algn="ctr"/>
            <a:r>
              <a:rPr lang="en-US" dirty="0" smtClean="0"/>
              <a:t>Computer Organization and  Assembly Language</a:t>
            </a:r>
          </a:p>
          <a:p>
            <a:pPr algn="ctr"/>
            <a:endParaRPr lang="en-US" dirty="0" smtClean="0"/>
          </a:p>
          <a:p>
            <a:pPr algn="ctr"/>
            <a:r>
              <a:rPr lang="en-US" sz="3600" b="1" dirty="0" smtClean="0">
                <a:solidFill>
                  <a:schemeClr val="bg1"/>
                </a:solidFill>
                <a:latin typeface="+mj-lt"/>
              </a:rPr>
              <a:t>Data Representation in</a:t>
            </a:r>
          </a:p>
          <a:p>
            <a:pPr algn="ctr"/>
            <a:r>
              <a:rPr lang="en-US" sz="3600" b="1" dirty="0" smtClean="0">
                <a:solidFill>
                  <a:schemeClr val="bg1"/>
                </a:solidFill>
                <a:latin typeface="+mj-lt"/>
              </a:rPr>
              <a:t>Computer Systems</a:t>
            </a:r>
            <a:endParaRPr lang="en-US" sz="3600" b="1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757617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5FE9A-FACB-4DDB-8BE4-A1EA913D653B}" type="slidenum">
              <a:rPr lang="en-US" smtClean="0"/>
              <a:t>10</a:t>
            </a:fld>
            <a:endParaRPr lang="en-US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369276" y="1600200"/>
            <a:ext cx="4507523" cy="44196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E4F5FF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300" b="1" dirty="0" smtClean="0">
                <a:latin typeface="Arial" charset="0"/>
              </a:rPr>
              <a:t>Converting 8763 to base 8…</a:t>
            </a:r>
          </a:p>
          <a:p>
            <a:pPr lvl="1">
              <a:spcBef>
                <a:spcPct val="40000"/>
              </a:spcBef>
            </a:pPr>
            <a:r>
              <a:rPr lang="en-US" dirty="0" smtClean="0"/>
              <a:t>The next power of 8 is 8</a:t>
            </a:r>
            <a:r>
              <a:rPr lang="en-US" baseline="30000" dirty="0" smtClean="0"/>
              <a:t> 3</a:t>
            </a:r>
            <a:r>
              <a:rPr lang="en-US" dirty="0" smtClean="0"/>
              <a:t> = 512. </a:t>
            </a:r>
            <a:r>
              <a:rPr lang="en-US" dirty="0"/>
              <a:t>We’ll need one of these, so we subtract </a:t>
            </a:r>
            <a:r>
              <a:rPr lang="en-US" dirty="0" smtClean="0"/>
              <a:t>512 </a:t>
            </a:r>
            <a:r>
              <a:rPr lang="en-US" dirty="0"/>
              <a:t>and write down </a:t>
            </a:r>
            <a:r>
              <a:rPr lang="en-US" dirty="0" smtClean="0"/>
              <a:t>59 </a:t>
            </a:r>
            <a:r>
              <a:rPr lang="en-US" dirty="0"/>
              <a:t>in our </a:t>
            </a:r>
            <a:r>
              <a:rPr lang="en-US" dirty="0" smtClean="0"/>
              <a:t>result.</a:t>
            </a:r>
          </a:p>
          <a:p>
            <a:pPr lvl="1">
              <a:spcBef>
                <a:spcPct val="40000"/>
              </a:spcBef>
            </a:pPr>
            <a:r>
              <a:rPr lang="en-US" dirty="0"/>
              <a:t>The next power of </a:t>
            </a:r>
            <a:r>
              <a:rPr lang="en-US" dirty="0" smtClean="0"/>
              <a:t>8, 8</a:t>
            </a:r>
            <a:r>
              <a:rPr lang="en-US" baseline="30000" dirty="0" smtClean="0"/>
              <a:t> </a:t>
            </a:r>
            <a:r>
              <a:rPr lang="en-US" baseline="30000" dirty="0"/>
              <a:t>2 </a:t>
            </a:r>
            <a:r>
              <a:rPr lang="en-US" dirty="0"/>
              <a:t>= </a:t>
            </a:r>
            <a:r>
              <a:rPr lang="en-US" dirty="0" smtClean="0"/>
              <a:t>64, </a:t>
            </a:r>
            <a:r>
              <a:rPr lang="en-US" dirty="0"/>
              <a:t>is too large, but we have to assign a placeholder of zero and carry down the </a:t>
            </a:r>
            <a:r>
              <a:rPr lang="en-US" dirty="0" smtClean="0"/>
              <a:t>59.</a:t>
            </a:r>
            <a:endParaRPr lang="en-US" dirty="0"/>
          </a:p>
        </p:txBody>
      </p:sp>
      <p:sp>
        <p:nvSpPr>
          <p:cNvPr id="5" name="Rectangle 19"/>
          <p:cNvSpPr txBox="1">
            <a:spLocks noChangeArrowheads="1"/>
          </p:cNvSpPr>
          <p:nvPr/>
        </p:nvSpPr>
        <p:spPr>
          <a:xfrm>
            <a:off x="597877" y="762000"/>
            <a:ext cx="8077200" cy="547688"/>
          </a:xfrm>
          <a:prstGeom prst="rect">
            <a:avLst/>
          </a:prstGeom>
          <a:noFill/>
          <a:ln/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 </a:t>
            </a:r>
            <a:r>
              <a:rPr lang="en-US" dirty="0" smtClean="0"/>
              <a:t>  Converting Between Bases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217826" y="1738589"/>
            <a:ext cx="2066912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  8763</a:t>
            </a:r>
          </a:p>
          <a:p>
            <a:r>
              <a:rPr lang="en-US" sz="2400" dirty="0" smtClean="0"/>
              <a:t> </a:t>
            </a:r>
            <a:r>
              <a:rPr lang="en-US" sz="2400" u="sng" dirty="0" smtClean="0"/>
              <a:t>-8192</a:t>
            </a:r>
            <a:r>
              <a:rPr lang="en-US" sz="2400" dirty="0" smtClean="0"/>
              <a:t> = </a:t>
            </a:r>
            <a:r>
              <a:rPr lang="en-US" sz="2400" dirty="0"/>
              <a:t>8</a:t>
            </a:r>
            <a:r>
              <a:rPr lang="en-US" sz="2400" baseline="30000" dirty="0"/>
              <a:t> 4</a:t>
            </a:r>
            <a:r>
              <a:rPr lang="en-US" sz="2400" dirty="0" smtClean="0"/>
              <a:t> </a:t>
            </a:r>
            <a:r>
              <a:rPr lang="en-US" sz="2400" dirty="0">
                <a:sym typeface="Symbol" pitchFamily="18" charset="2"/>
              </a:rPr>
              <a:t> </a:t>
            </a:r>
            <a:r>
              <a:rPr lang="en-US" sz="2400" dirty="0" smtClean="0">
                <a:sym typeface="Symbol" pitchFamily="18" charset="2"/>
              </a:rPr>
              <a:t>2</a:t>
            </a:r>
          </a:p>
          <a:p>
            <a:r>
              <a:rPr lang="en-US" sz="2400" dirty="0" smtClean="0">
                <a:sym typeface="Symbol" pitchFamily="18" charset="2"/>
              </a:rPr>
              <a:t>    571</a:t>
            </a:r>
          </a:p>
          <a:p>
            <a:r>
              <a:rPr lang="en-US" sz="2400" dirty="0" smtClean="0">
                <a:sym typeface="Symbol" pitchFamily="18" charset="2"/>
              </a:rPr>
              <a:t>  </a:t>
            </a:r>
            <a:r>
              <a:rPr lang="en-US" sz="2400" u="sng" dirty="0" smtClean="0">
                <a:sym typeface="Symbol" pitchFamily="18" charset="2"/>
              </a:rPr>
              <a:t> -512</a:t>
            </a:r>
            <a:r>
              <a:rPr lang="en-US" sz="2400" dirty="0" smtClean="0">
                <a:sym typeface="Symbol" pitchFamily="18" charset="2"/>
              </a:rPr>
              <a:t> = </a:t>
            </a:r>
            <a:r>
              <a:rPr lang="en-US" sz="2400" dirty="0"/>
              <a:t>8</a:t>
            </a:r>
            <a:r>
              <a:rPr lang="en-US" sz="2400" baseline="30000" dirty="0"/>
              <a:t> </a:t>
            </a:r>
            <a:r>
              <a:rPr lang="en-US" sz="2400" baseline="30000" dirty="0" smtClean="0"/>
              <a:t>3</a:t>
            </a:r>
            <a:r>
              <a:rPr lang="en-US" sz="2400" dirty="0" smtClean="0"/>
              <a:t> </a:t>
            </a:r>
            <a:r>
              <a:rPr lang="en-US" sz="2400" dirty="0">
                <a:sym typeface="Symbol" pitchFamily="18" charset="2"/>
              </a:rPr>
              <a:t> </a:t>
            </a:r>
            <a:r>
              <a:rPr lang="en-US" sz="2400" dirty="0" smtClean="0">
                <a:sym typeface="Symbol" pitchFamily="18" charset="2"/>
              </a:rPr>
              <a:t>1</a:t>
            </a:r>
          </a:p>
          <a:p>
            <a:r>
              <a:rPr lang="en-US" sz="2400" dirty="0">
                <a:sym typeface="Symbol" pitchFamily="18" charset="2"/>
              </a:rPr>
              <a:t> </a:t>
            </a:r>
            <a:r>
              <a:rPr lang="en-US" sz="2400" dirty="0" smtClean="0">
                <a:sym typeface="Symbol" pitchFamily="18" charset="2"/>
              </a:rPr>
              <a:t>    59</a:t>
            </a:r>
          </a:p>
          <a:p>
            <a:r>
              <a:rPr lang="en-US" sz="2400" dirty="0">
                <a:sym typeface="Symbol" pitchFamily="18" charset="2"/>
              </a:rPr>
              <a:t> </a:t>
            </a:r>
            <a:r>
              <a:rPr lang="en-US" sz="2400" dirty="0" smtClean="0">
                <a:sym typeface="Symbol" pitchFamily="18" charset="2"/>
              </a:rPr>
              <a:t> </a:t>
            </a:r>
            <a:r>
              <a:rPr lang="en-US" sz="2400" u="sng" dirty="0" smtClean="0">
                <a:sym typeface="Symbol" pitchFamily="18" charset="2"/>
              </a:rPr>
              <a:t>    -0</a:t>
            </a:r>
            <a:r>
              <a:rPr lang="en-US" sz="2400" dirty="0" smtClean="0">
                <a:sym typeface="Symbol" pitchFamily="18" charset="2"/>
              </a:rPr>
              <a:t> = </a:t>
            </a:r>
            <a:r>
              <a:rPr lang="en-US" sz="2400" dirty="0"/>
              <a:t>8</a:t>
            </a:r>
            <a:r>
              <a:rPr lang="en-US" sz="2400" baseline="30000" dirty="0"/>
              <a:t> 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 </a:t>
            </a:r>
            <a:r>
              <a:rPr lang="en-US" sz="2400" dirty="0">
                <a:sym typeface="Symbol" pitchFamily="18" charset="2"/>
              </a:rPr>
              <a:t> </a:t>
            </a:r>
            <a:r>
              <a:rPr lang="en-US" sz="2400" dirty="0" smtClean="0">
                <a:sym typeface="Symbol" pitchFamily="18" charset="2"/>
              </a:rPr>
              <a:t>0</a:t>
            </a:r>
            <a:endParaRPr lang="en-US" sz="2400" dirty="0">
              <a:sym typeface="Symbol" pitchFamily="18" charset="2"/>
            </a:endParaRPr>
          </a:p>
          <a:p>
            <a:r>
              <a:rPr lang="en-US" sz="2400" dirty="0">
                <a:sym typeface="Symbol" pitchFamily="18" charset="2"/>
              </a:rPr>
              <a:t> </a:t>
            </a:r>
            <a:r>
              <a:rPr lang="en-US" sz="2400" dirty="0" smtClean="0">
                <a:sym typeface="Symbol" pitchFamily="18" charset="2"/>
              </a:rPr>
              <a:t>    59</a:t>
            </a:r>
            <a:endParaRPr lang="en-US" sz="2400" dirty="0">
              <a:sym typeface="Symbol" pitchFamily="18" charset="2"/>
            </a:endParaRP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37176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5FE9A-FACB-4DDB-8BE4-A1EA913D653B}" type="slidenum">
              <a:rPr lang="en-US" smtClean="0"/>
              <a:t>100</a:t>
            </a:fld>
            <a:endParaRPr lang="en-US"/>
          </a:p>
        </p:txBody>
      </p:sp>
      <p:sp>
        <p:nvSpPr>
          <p:cNvPr id="4" name="Rectangle 7"/>
          <p:cNvSpPr txBox="1">
            <a:spLocks noChangeArrowheads="1"/>
          </p:cNvSpPr>
          <p:nvPr/>
        </p:nvSpPr>
        <p:spPr>
          <a:xfrm>
            <a:off x="475129" y="823912"/>
            <a:ext cx="8229600" cy="547688"/>
          </a:xfrm>
          <a:prstGeom prst="rect">
            <a:avLst/>
          </a:prstGeom>
          <a:noFill/>
          <a:ln/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Error Detection and Correction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2400" y="6250632"/>
            <a:ext cx="419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ym typeface="Symbol"/>
              </a:rPr>
              <a:t>2012 Jones and Bartlett Learning, LLC</a:t>
            </a:r>
          </a:p>
          <a:p>
            <a:r>
              <a:rPr lang="en-US" sz="1200" dirty="0" smtClean="0">
                <a:sym typeface="Symbol"/>
              </a:rPr>
              <a:t>www.jblearning.com</a:t>
            </a:r>
            <a:endParaRPr lang="en-US" sz="1200" dirty="0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348317" y="1712241"/>
            <a:ext cx="5180012" cy="44243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E4F5FF"/>
                </a:solidFill>
              </a14:hiddenFill>
            </a:ext>
          </a:extLst>
        </p:spPr>
        <p:txBody>
          <a:bodyPr/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200" b="1" dirty="0" smtClean="0">
                <a:latin typeface="Arial" charset="0"/>
              </a:rPr>
              <a:t>Suppose we want to transmit the information string: 1111101.</a:t>
            </a:r>
            <a:endParaRPr lang="en-US" dirty="0" smtClean="0">
              <a:latin typeface="Arial" charset="0"/>
            </a:endParaRPr>
          </a:p>
          <a:p>
            <a:pPr>
              <a:spcBef>
                <a:spcPct val="10000"/>
              </a:spcBef>
            </a:pPr>
            <a:r>
              <a:rPr lang="en-US" sz="2200" b="1" dirty="0" smtClean="0">
                <a:latin typeface="Arial" charset="0"/>
              </a:rPr>
              <a:t>The receiver and sender decide to use the (arbitrary) polynomial pattern, 1101.</a:t>
            </a:r>
          </a:p>
          <a:p>
            <a:pPr>
              <a:spcBef>
                <a:spcPct val="10000"/>
              </a:spcBef>
            </a:pPr>
            <a:r>
              <a:rPr lang="en-US" sz="2200" b="1" dirty="0" smtClean="0">
                <a:latin typeface="Arial" charset="0"/>
              </a:rPr>
              <a:t>The information string is shifted left by one position less than the number of positions in the divisor.</a:t>
            </a:r>
          </a:p>
          <a:p>
            <a:r>
              <a:rPr lang="en-US" sz="2200" b="1" dirty="0" smtClean="0">
                <a:latin typeface="Arial" charset="0"/>
              </a:rPr>
              <a:t>The remainder is found through modulo 2 division (at right) and added to the information string: 1111101000 + 111 = </a:t>
            </a:r>
            <a:r>
              <a:rPr lang="en-US" sz="2200" b="1" dirty="0" smtClean="0">
                <a:solidFill>
                  <a:srgbClr val="FF0000"/>
                </a:solidFill>
                <a:latin typeface="Arial" charset="0"/>
              </a:rPr>
              <a:t>1111101111</a:t>
            </a:r>
            <a:r>
              <a:rPr lang="en-US" sz="2200" b="1" dirty="0" smtClean="0">
                <a:latin typeface="Arial" charset="0"/>
              </a:rPr>
              <a:t>.</a:t>
            </a:r>
            <a:endParaRPr lang="en-US" sz="2200" b="1" dirty="0">
              <a:latin typeface="Arial" charset="0"/>
            </a:endParaRPr>
          </a:p>
        </p:txBody>
      </p:sp>
      <p:pic>
        <p:nvPicPr>
          <p:cNvPr id="7" name="Picture 5" descr="3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1329" y="2082129"/>
            <a:ext cx="3327400" cy="4354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2449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5FE9A-FACB-4DDB-8BE4-A1EA913D653B}" type="slidenum">
              <a:rPr lang="en-US" smtClean="0"/>
              <a:t>101</a:t>
            </a:fld>
            <a:endParaRPr lang="en-US"/>
          </a:p>
        </p:txBody>
      </p:sp>
      <p:sp>
        <p:nvSpPr>
          <p:cNvPr id="4" name="Rectangle 7"/>
          <p:cNvSpPr txBox="1">
            <a:spLocks noChangeArrowheads="1"/>
          </p:cNvSpPr>
          <p:nvPr/>
        </p:nvSpPr>
        <p:spPr>
          <a:xfrm>
            <a:off x="475129" y="823912"/>
            <a:ext cx="8229600" cy="547688"/>
          </a:xfrm>
          <a:prstGeom prst="rect">
            <a:avLst/>
          </a:prstGeom>
          <a:noFill/>
          <a:ln/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Error Detection and Correction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2400" y="6250632"/>
            <a:ext cx="419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ym typeface="Symbol"/>
              </a:rPr>
              <a:t>2012 Jones and Bartlett Learning, LLC</a:t>
            </a:r>
          </a:p>
          <a:p>
            <a:r>
              <a:rPr lang="en-US" sz="1200" dirty="0" smtClean="0">
                <a:sym typeface="Symbol"/>
              </a:rPr>
              <a:t>www.jblearning.com</a:t>
            </a:r>
            <a:endParaRPr lang="en-US" sz="1200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533400" y="1589088"/>
            <a:ext cx="4648200" cy="4648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E4F5FF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30000"/>
              </a:spcBef>
            </a:pPr>
            <a:r>
              <a:rPr lang="en-US" sz="2300" b="1" dirty="0" smtClean="0">
                <a:latin typeface="Arial" charset="0"/>
              </a:rPr>
              <a:t>If no bits are lost or corrupted, dividing the received information string by the agreed upon pattern will give a remainder of zero.</a:t>
            </a:r>
            <a:endParaRPr lang="en-US" dirty="0" smtClean="0"/>
          </a:p>
          <a:p>
            <a:pPr>
              <a:spcBef>
                <a:spcPct val="30000"/>
              </a:spcBef>
            </a:pPr>
            <a:r>
              <a:rPr lang="en-US" sz="2300" b="1" dirty="0" smtClean="0">
                <a:latin typeface="Arial" charset="0"/>
              </a:rPr>
              <a:t>We see this is so in the calculation at the right.</a:t>
            </a:r>
          </a:p>
          <a:p>
            <a:pPr>
              <a:spcBef>
                <a:spcPct val="30000"/>
              </a:spcBef>
            </a:pPr>
            <a:r>
              <a:rPr lang="en-US" sz="2300" b="1" dirty="0" smtClean="0">
                <a:latin typeface="Arial" charset="0"/>
              </a:rPr>
              <a:t>Real applications use longer polynomials to cover larger information strings.</a:t>
            </a:r>
          </a:p>
          <a:p>
            <a:pPr>
              <a:spcBef>
                <a:spcPct val="30000"/>
              </a:spcBef>
            </a:pPr>
            <a:r>
              <a:rPr lang="en-US" sz="2300" b="1" dirty="0" smtClean="0">
                <a:latin typeface="Arial" charset="0"/>
              </a:rPr>
              <a:t>If remainder = 0, receiver truncates to get original msg.</a:t>
            </a:r>
          </a:p>
        </p:txBody>
      </p:sp>
      <p:pic>
        <p:nvPicPr>
          <p:cNvPr id="7" name="Picture 6" descr="3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8775" y="1958976"/>
            <a:ext cx="3327400" cy="4354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37657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5FE9A-FACB-4DDB-8BE4-A1EA913D653B}" type="slidenum">
              <a:rPr lang="en-US" smtClean="0"/>
              <a:t>102</a:t>
            </a:fld>
            <a:endParaRPr lang="en-US"/>
          </a:p>
        </p:txBody>
      </p:sp>
      <p:sp>
        <p:nvSpPr>
          <p:cNvPr id="4" name="Rectangle 7"/>
          <p:cNvSpPr txBox="1">
            <a:spLocks noChangeArrowheads="1"/>
          </p:cNvSpPr>
          <p:nvPr/>
        </p:nvSpPr>
        <p:spPr>
          <a:xfrm>
            <a:off x="475129" y="823912"/>
            <a:ext cx="8229600" cy="547688"/>
          </a:xfrm>
          <a:prstGeom prst="rect">
            <a:avLst/>
          </a:prstGeom>
          <a:noFill/>
          <a:ln/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Error Detection and Correction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2400" y="6250632"/>
            <a:ext cx="419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ym typeface="Symbol"/>
              </a:rPr>
              <a:t>2012 Jones and Bartlett Learning, LLC</a:t>
            </a:r>
          </a:p>
          <a:p>
            <a:r>
              <a:rPr lang="en-US" sz="1200" dirty="0" smtClean="0">
                <a:sym typeface="Symbol"/>
              </a:rPr>
              <a:t>www.jblearning.com</a:t>
            </a:r>
            <a:endParaRPr lang="en-US" sz="1200" dirty="0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382588" y="1676400"/>
            <a:ext cx="8380412" cy="42719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E4F5FF"/>
                </a:solidFill>
              </a14:hiddenFill>
            </a:ext>
          </a:extLst>
        </p:spPr>
        <p:txBody>
          <a:bodyPr/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40000"/>
              </a:spcBef>
            </a:pPr>
            <a:r>
              <a:rPr lang="en-US" smtClean="0">
                <a:latin typeface="Arial" charset="0"/>
              </a:rPr>
              <a:t>Data transmission errors are easy to fix once an error is detected.</a:t>
            </a:r>
            <a:r>
              <a:rPr lang="en-US" sz="2700" smtClean="0">
                <a:latin typeface="Arial" charset="0"/>
              </a:rPr>
              <a:t> </a:t>
            </a:r>
          </a:p>
          <a:p>
            <a:pPr lvl="1">
              <a:spcBef>
                <a:spcPct val="40000"/>
              </a:spcBef>
            </a:pPr>
            <a:r>
              <a:rPr lang="en-US" smtClean="0"/>
              <a:t>Just ask the sender to transmit the data again.</a:t>
            </a:r>
          </a:p>
          <a:p>
            <a:pPr>
              <a:spcBef>
                <a:spcPct val="40000"/>
              </a:spcBef>
            </a:pPr>
            <a:r>
              <a:rPr lang="en-US" smtClean="0">
                <a:latin typeface="Arial" charset="0"/>
              </a:rPr>
              <a:t>In computer memory and data storage, however, this cannot be done.</a:t>
            </a:r>
            <a:endParaRPr lang="en-US" sz="2700" smtClean="0">
              <a:latin typeface="Arial" charset="0"/>
            </a:endParaRPr>
          </a:p>
          <a:p>
            <a:pPr lvl="1">
              <a:spcBef>
                <a:spcPct val="40000"/>
              </a:spcBef>
            </a:pPr>
            <a:r>
              <a:rPr lang="en-US" smtClean="0"/>
              <a:t>Too often the only copy of something important is in memory or on disk.</a:t>
            </a:r>
            <a:endParaRPr lang="en-US" sz="2300" smtClean="0">
              <a:latin typeface="Arial" charset="0"/>
            </a:endParaRPr>
          </a:p>
          <a:p>
            <a:pPr>
              <a:spcBef>
                <a:spcPct val="40000"/>
              </a:spcBef>
            </a:pPr>
            <a:r>
              <a:rPr lang="en-US" smtClean="0">
                <a:latin typeface="Arial" charset="0"/>
              </a:rPr>
              <a:t>Thus, to provide data integrity over the long term, error </a:t>
            </a:r>
            <a:r>
              <a:rPr lang="en-US" i="1" smtClean="0">
                <a:latin typeface="Arial" charset="0"/>
              </a:rPr>
              <a:t>correcting</a:t>
            </a:r>
            <a:r>
              <a:rPr lang="en-US" smtClean="0">
                <a:latin typeface="Arial" charset="0"/>
              </a:rPr>
              <a:t> codes are required.</a:t>
            </a:r>
            <a:endParaRPr lang="en-US" sz="270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5591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5FE9A-FACB-4DDB-8BE4-A1EA913D653B}" type="slidenum">
              <a:rPr lang="en-US" smtClean="0"/>
              <a:t>103</a:t>
            </a:fld>
            <a:endParaRPr lang="en-US"/>
          </a:p>
        </p:txBody>
      </p:sp>
      <p:sp>
        <p:nvSpPr>
          <p:cNvPr id="4" name="Rectangle 7"/>
          <p:cNvSpPr txBox="1">
            <a:spLocks noChangeArrowheads="1"/>
          </p:cNvSpPr>
          <p:nvPr/>
        </p:nvSpPr>
        <p:spPr>
          <a:xfrm>
            <a:off x="475129" y="823912"/>
            <a:ext cx="8229600" cy="547688"/>
          </a:xfrm>
          <a:prstGeom prst="rect">
            <a:avLst/>
          </a:prstGeom>
          <a:noFill/>
          <a:ln/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Error Detection and Correction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2400" y="6250632"/>
            <a:ext cx="419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ym typeface="Symbol"/>
              </a:rPr>
              <a:t>2012 Jones and Bartlett Learning, LLC</a:t>
            </a:r>
          </a:p>
          <a:p>
            <a:r>
              <a:rPr lang="en-US" sz="1200" dirty="0" smtClean="0">
                <a:sym typeface="Symbol"/>
              </a:rPr>
              <a:t>www.jblearning.com</a:t>
            </a:r>
            <a:endParaRPr lang="en-US" sz="1200" dirty="0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348317" y="1676400"/>
            <a:ext cx="8380412" cy="43481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E4F5FF"/>
                </a:solidFill>
              </a14:hiddenFill>
            </a:ext>
          </a:extLst>
        </p:spPr>
        <p:txBody>
          <a:bodyPr/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latin typeface="Arial" charset="0"/>
              </a:rPr>
              <a:t>Hamming codes and Reed-Solomon codes are two important error correcting codes. </a:t>
            </a:r>
            <a:endParaRPr lang="en-US" sz="2800" dirty="0" smtClean="0"/>
          </a:p>
          <a:p>
            <a:r>
              <a:rPr lang="en-US" dirty="0" smtClean="0">
                <a:latin typeface="Arial" charset="0"/>
              </a:rPr>
              <a:t>Reed-Solomon codes are particularly useful in correcting </a:t>
            </a:r>
            <a:r>
              <a:rPr lang="en-US" i="1" dirty="0" smtClean="0">
                <a:latin typeface="Arial" charset="0"/>
              </a:rPr>
              <a:t>burst errors</a:t>
            </a:r>
            <a:r>
              <a:rPr lang="en-US" dirty="0" smtClean="0">
                <a:latin typeface="Arial" charset="0"/>
              </a:rPr>
              <a:t> that occur when a series of adjacent bits are damaged.</a:t>
            </a:r>
          </a:p>
          <a:p>
            <a:pPr lvl="1"/>
            <a:r>
              <a:rPr lang="en-US" dirty="0" smtClean="0"/>
              <a:t>Because CD-ROMs are easily scratched, they employ a type of Reed-Solomon error correction.</a:t>
            </a:r>
            <a:endParaRPr lang="en-US" sz="2200" dirty="0" smtClean="0">
              <a:latin typeface="Arial" charset="0"/>
            </a:endParaRPr>
          </a:p>
          <a:p>
            <a:r>
              <a:rPr lang="en-US" dirty="0" smtClean="0">
                <a:latin typeface="Arial" charset="0"/>
              </a:rPr>
              <a:t>Because the mathematics of Hamming codes is much simpler than Reed-Solomon, we discuss Hamming codes in detail.</a:t>
            </a:r>
            <a:endParaRPr lang="en-US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6923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5FE9A-FACB-4DDB-8BE4-A1EA913D653B}" type="slidenum">
              <a:rPr lang="en-US" smtClean="0"/>
              <a:t>104</a:t>
            </a:fld>
            <a:endParaRPr lang="en-US"/>
          </a:p>
        </p:txBody>
      </p:sp>
      <p:sp>
        <p:nvSpPr>
          <p:cNvPr id="4" name="Rectangle 7"/>
          <p:cNvSpPr txBox="1">
            <a:spLocks noChangeArrowheads="1"/>
          </p:cNvSpPr>
          <p:nvPr/>
        </p:nvSpPr>
        <p:spPr>
          <a:xfrm>
            <a:off x="475129" y="823912"/>
            <a:ext cx="8229600" cy="547688"/>
          </a:xfrm>
          <a:prstGeom prst="rect">
            <a:avLst/>
          </a:prstGeom>
          <a:noFill/>
          <a:ln/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Error Detection and Correction</a:t>
            </a:r>
            <a:endParaRPr lang="en-US" dirty="0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348317" y="1676400"/>
            <a:ext cx="8380412" cy="43481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E4F5FF"/>
                </a:solidFill>
              </a14:hiddenFill>
            </a:ext>
          </a:extLst>
        </p:spPr>
        <p:txBody>
          <a:bodyPr/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latin typeface="Arial" charset="0"/>
              </a:rPr>
              <a:t>Let’s suppose we have 2-bit data and we add a parity bit to make up 3-bit code words: 00 + 1 = 001, 01 + 0 = 010, 10 + 0 = 100, and 11 + 1 = 111.</a:t>
            </a:r>
          </a:p>
          <a:p>
            <a:r>
              <a:rPr lang="en-US" dirty="0" smtClean="0">
                <a:latin typeface="Arial" charset="0"/>
              </a:rPr>
              <a:t>We only have 4 code words but there are 8 possible combinations of 3 bits: 000, </a:t>
            </a:r>
            <a:r>
              <a:rPr lang="en-US" dirty="0" smtClean="0">
                <a:solidFill>
                  <a:srgbClr val="FF0000"/>
                </a:solidFill>
                <a:latin typeface="Arial" charset="0"/>
              </a:rPr>
              <a:t>001</a:t>
            </a:r>
            <a:r>
              <a:rPr lang="en-US" dirty="0" smtClean="0">
                <a:latin typeface="Arial" charset="0"/>
              </a:rPr>
              <a:t>, </a:t>
            </a:r>
            <a:r>
              <a:rPr lang="en-US" dirty="0" smtClean="0">
                <a:solidFill>
                  <a:srgbClr val="FF0000"/>
                </a:solidFill>
                <a:latin typeface="Arial" charset="0"/>
              </a:rPr>
              <a:t>010</a:t>
            </a:r>
            <a:r>
              <a:rPr lang="en-US" dirty="0" smtClean="0">
                <a:latin typeface="Arial" charset="0"/>
              </a:rPr>
              <a:t>, 011, </a:t>
            </a:r>
            <a:r>
              <a:rPr lang="en-US" dirty="0" smtClean="0">
                <a:solidFill>
                  <a:srgbClr val="FF0000"/>
                </a:solidFill>
                <a:latin typeface="Arial" charset="0"/>
              </a:rPr>
              <a:t>100</a:t>
            </a:r>
            <a:r>
              <a:rPr lang="en-US" dirty="0" smtClean="0">
                <a:latin typeface="Arial" charset="0"/>
              </a:rPr>
              <a:t>, 101, 110, and </a:t>
            </a:r>
            <a:r>
              <a:rPr lang="en-US" dirty="0" smtClean="0">
                <a:solidFill>
                  <a:srgbClr val="FF0000"/>
                </a:solidFill>
                <a:latin typeface="Arial" charset="0"/>
              </a:rPr>
              <a:t>111</a:t>
            </a:r>
            <a:r>
              <a:rPr lang="en-US" dirty="0" smtClean="0">
                <a:latin typeface="Arial" charset="0"/>
              </a:rPr>
              <a:t> (our code words are in red).</a:t>
            </a:r>
          </a:p>
          <a:p>
            <a:r>
              <a:rPr lang="en-US" dirty="0" smtClean="0">
                <a:latin typeface="Arial" charset="0"/>
              </a:rPr>
              <a:t>The Hamming Distance between words is how many bits must be changed to get from one word to another:  001 to 010 takes two bit changes so the distance is two.</a:t>
            </a:r>
            <a:endParaRPr lang="en-US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1631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5FE9A-FACB-4DDB-8BE4-A1EA913D653B}" type="slidenum">
              <a:rPr lang="en-US" smtClean="0"/>
              <a:t>105</a:t>
            </a:fld>
            <a:endParaRPr lang="en-US"/>
          </a:p>
        </p:txBody>
      </p:sp>
      <p:sp>
        <p:nvSpPr>
          <p:cNvPr id="4" name="Rectangle 7"/>
          <p:cNvSpPr txBox="1">
            <a:spLocks noChangeArrowheads="1"/>
          </p:cNvSpPr>
          <p:nvPr/>
        </p:nvSpPr>
        <p:spPr>
          <a:xfrm>
            <a:off x="475129" y="823912"/>
            <a:ext cx="8229600" cy="547688"/>
          </a:xfrm>
          <a:prstGeom prst="rect">
            <a:avLst/>
          </a:prstGeom>
          <a:noFill/>
          <a:ln/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Error Detection and Correction</a:t>
            </a:r>
            <a:endParaRPr lang="en-US" dirty="0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348317" y="1676400"/>
            <a:ext cx="8380412" cy="43481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E4F5FF"/>
                </a:solidFill>
              </a14:hiddenFill>
            </a:ext>
          </a:extLst>
        </p:spPr>
        <p:txBody>
          <a:bodyPr/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dirty="0">
                <a:latin typeface="Arial" charset="0"/>
              </a:rPr>
              <a:t>000, </a:t>
            </a:r>
            <a:r>
              <a:rPr lang="en-US" dirty="0">
                <a:solidFill>
                  <a:srgbClr val="FF0000"/>
                </a:solidFill>
                <a:latin typeface="Arial" charset="0"/>
              </a:rPr>
              <a:t>001</a:t>
            </a:r>
            <a:r>
              <a:rPr lang="en-US" dirty="0">
                <a:latin typeface="Arial" charset="0"/>
              </a:rPr>
              <a:t>, </a:t>
            </a:r>
            <a:r>
              <a:rPr lang="en-US" dirty="0">
                <a:solidFill>
                  <a:srgbClr val="FF0000"/>
                </a:solidFill>
                <a:latin typeface="Arial" charset="0"/>
              </a:rPr>
              <a:t>010</a:t>
            </a:r>
            <a:r>
              <a:rPr lang="en-US" dirty="0">
                <a:latin typeface="Arial" charset="0"/>
              </a:rPr>
              <a:t>, 011, </a:t>
            </a:r>
            <a:r>
              <a:rPr lang="en-US" dirty="0">
                <a:solidFill>
                  <a:srgbClr val="FF0000"/>
                </a:solidFill>
                <a:latin typeface="Arial" charset="0"/>
              </a:rPr>
              <a:t>100</a:t>
            </a:r>
            <a:r>
              <a:rPr lang="en-US" dirty="0">
                <a:latin typeface="Arial" charset="0"/>
              </a:rPr>
              <a:t>, 101, 110, </a:t>
            </a:r>
            <a:r>
              <a:rPr lang="en-US" dirty="0" smtClean="0">
                <a:latin typeface="Arial" charset="0"/>
              </a:rPr>
              <a:t>and </a:t>
            </a:r>
            <a:r>
              <a:rPr lang="en-US" dirty="0" smtClean="0">
                <a:solidFill>
                  <a:srgbClr val="FF0000"/>
                </a:solidFill>
                <a:latin typeface="Arial" charset="0"/>
              </a:rPr>
              <a:t>111</a:t>
            </a:r>
            <a:endParaRPr lang="en-US" dirty="0" smtClean="0">
              <a:latin typeface="Arial" charset="0"/>
            </a:endParaRPr>
          </a:p>
          <a:p>
            <a:r>
              <a:rPr lang="en-US" dirty="0" smtClean="0">
                <a:latin typeface="Arial" charset="0"/>
              </a:rPr>
              <a:t>The minimum Hamming Distance D(min) is the smallest distance between any two code words (the non-used codes don’t count).  </a:t>
            </a:r>
          </a:p>
          <a:p>
            <a:r>
              <a:rPr lang="en-US" dirty="0" smtClean="0">
                <a:latin typeface="Arial" charset="0"/>
              </a:rPr>
              <a:t>In this example, D(min) = 2</a:t>
            </a:r>
          </a:p>
          <a:p>
            <a:r>
              <a:rPr lang="en-US" dirty="0" smtClean="0">
                <a:latin typeface="Arial" charset="0"/>
              </a:rPr>
              <a:t>Two single-bit errors in a code word in our example could give us another code word but one error will always give us a non-used word, so we can always detect a single error.</a:t>
            </a:r>
          </a:p>
          <a:p>
            <a:r>
              <a:rPr lang="en-US" dirty="0" smtClean="0">
                <a:latin typeface="Arial" charset="0"/>
              </a:rPr>
              <a:t>More generally, to detect </a:t>
            </a:r>
            <a:r>
              <a:rPr lang="en-US" i="1" dirty="0" smtClean="0">
                <a:latin typeface="Arial" charset="0"/>
              </a:rPr>
              <a:t>k</a:t>
            </a:r>
            <a:r>
              <a:rPr lang="en-US" dirty="0" smtClean="0">
                <a:latin typeface="Arial" charset="0"/>
              </a:rPr>
              <a:t> errors, D(min) = </a:t>
            </a:r>
            <a:r>
              <a:rPr lang="en-US" i="1" dirty="0" smtClean="0">
                <a:latin typeface="Arial" charset="0"/>
              </a:rPr>
              <a:t>k</a:t>
            </a:r>
            <a:r>
              <a:rPr lang="en-US" dirty="0" smtClean="0">
                <a:latin typeface="Arial" charset="0"/>
              </a:rPr>
              <a:t> + 1</a:t>
            </a:r>
            <a:endParaRPr lang="en-US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8856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5FE9A-FACB-4DDB-8BE4-A1EA913D653B}" type="slidenum">
              <a:rPr lang="en-US" smtClean="0"/>
              <a:t>106</a:t>
            </a:fld>
            <a:endParaRPr lang="en-US"/>
          </a:p>
        </p:txBody>
      </p:sp>
      <p:sp>
        <p:nvSpPr>
          <p:cNvPr id="4" name="Rectangle 7"/>
          <p:cNvSpPr txBox="1">
            <a:spLocks noChangeArrowheads="1"/>
          </p:cNvSpPr>
          <p:nvPr/>
        </p:nvSpPr>
        <p:spPr>
          <a:xfrm>
            <a:off x="475129" y="823912"/>
            <a:ext cx="8229600" cy="547688"/>
          </a:xfrm>
          <a:prstGeom prst="rect">
            <a:avLst/>
          </a:prstGeom>
          <a:noFill/>
          <a:ln/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Error Detection and Correction</a:t>
            </a:r>
            <a:endParaRPr lang="en-US" dirty="0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348317" y="1676400"/>
            <a:ext cx="8380412" cy="43481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E4F5FF"/>
                </a:solidFill>
              </a14:hiddenFill>
            </a:ext>
          </a:extLst>
        </p:spPr>
        <p:txBody>
          <a:bodyPr/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dirty="0">
                <a:latin typeface="Arial" charset="0"/>
              </a:rPr>
              <a:t>000, </a:t>
            </a:r>
            <a:r>
              <a:rPr lang="en-US" dirty="0">
                <a:solidFill>
                  <a:srgbClr val="FF0000"/>
                </a:solidFill>
                <a:latin typeface="Arial" charset="0"/>
              </a:rPr>
              <a:t>001</a:t>
            </a:r>
            <a:r>
              <a:rPr lang="en-US" dirty="0">
                <a:latin typeface="Arial" charset="0"/>
              </a:rPr>
              <a:t>, </a:t>
            </a:r>
            <a:r>
              <a:rPr lang="en-US" dirty="0">
                <a:solidFill>
                  <a:srgbClr val="FF0000"/>
                </a:solidFill>
                <a:latin typeface="Arial" charset="0"/>
              </a:rPr>
              <a:t>010</a:t>
            </a:r>
            <a:r>
              <a:rPr lang="en-US" dirty="0">
                <a:latin typeface="Arial" charset="0"/>
              </a:rPr>
              <a:t>, 011, </a:t>
            </a:r>
            <a:r>
              <a:rPr lang="en-US" dirty="0">
                <a:solidFill>
                  <a:srgbClr val="FF0000"/>
                </a:solidFill>
                <a:latin typeface="Arial" charset="0"/>
              </a:rPr>
              <a:t>100</a:t>
            </a:r>
            <a:r>
              <a:rPr lang="en-US" dirty="0">
                <a:latin typeface="Arial" charset="0"/>
              </a:rPr>
              <a:t>, 101, 110, </a:t>
            </a:r>
            <a:r>
              <a:rPr lang="en-US" dirty="0" smtClean="0">
                <a:latin typeface="Arial" charset="0"/>
              </a:rPr>
              <a:t>and </a:t>
            </a:r>
            <a:r>
              <a:rPr lang="en-US" dirty="0" smtClean="0">
                <a:solidFill>
                  <a:srgbClr val="FF0000"/>
                </a:solidFill>
                <a:latin typeface="Arial" charset="0"/>
              </a:rPr>
              <a:t>111</a:t>
            </a:r>
            <a:endParaRPr lang="en-US" dirty="0" smtClean="0">
              <a:latin typeface="Arial" charset="0"/>
            </a:endParaRPr>
          </a:p>
          <a:p>
            <a:r>
              <a:rPr lang="en-US" dirty="0" smtClean="0">
                <a:latin typeface="Arial" charset="0"/>
              </a:rPr>
              <a:t>Hamming Codes have </a:t>
            </a:r>
            <a:r>
              <a:rPr lang="en-US" i="1" dirty="0" smtClean="0">
                <a:latin typeface="Arial" charset="0"/>
              </a:rPr>
              <a:t>n</a:t>
            </a:r>
            <a:r>
              <a:rPr lang="en-US" dirty="0" smtClean="0">
                <a:latin typeface="Arial" charset="0"/>
              </a:rPr>
              <a:t>-bit code words which have </a:t>
            </a:r>
            <a:r>
              <a:rPr lang="en-US" i="1" dirty="0" smtClean="0">
                <a:latin typeface="Arial" charset="0"/>
              </a:rPr>
              <a:t>m</a:t>
            </a:r>
            <a:r>
              <a:rPr lang="en-US" dirty="0" smtClean="0">
                <a:latin typeface="Arial" charset="0"/>
              </a:rPr>
              <a:t> data bits and </a:t>
            </a:r>
            <a:r>
              <a:rPr lang="en-US" i="1" dirty="0" smtClean="0">
                <a:latin typeface="Arial" charset="0"/>
              </a:rPr>
              <a:t>r</a:t>
            </a:r>
            <a:r>
              <a:rPr lang="en-US" dirty="0" smtClean="0">
                <a:latin typeface="Arial" charset="0"/>
              </a:rPr>
              <a:t> (redundant) parity bits.  Our example is 3-bit words with 2 data bits and 1 parity bit.</a:t>
            </a:r>
          </a:p>
          <a:p>
            <a:r>
              <a:rPr lang="en-US" dirty="0" smtClean="0">
                <a:latin typeface="Arial" charset="0"/>
              </a:rPr>
              <a:t>To detect and correct errors, each code word must have n invalid words at a Hamming Distance of 1.</a:t>
            </a:r>
            <a:r>
              <a:rPr lang="en-US" dirty="0">
                <a:latin typeface="Arial" charset="0"/>
              </a:rPr>
              <a:t> </a:t>
            </a:r>
            <a:r>
              <a:rPr lang="en-US" dirty="0" smtClean="0">
                <a:latin typeface="Arial" charset="0"/>
              </a:rPr>
              <a:t>	001 is associated with 000, 011, and 101.</a:t>
            </a:r>
          </a:p>
          <a:p>
            <a:r>
              <a:rPr lang="en-US" dirty="0" smtClean="0">
                <a:latin typeface="Arial" charset="0"/>
              </a:rPr>
              <a:t>However, correction is only possible if the invalid words aren’t shared: 011 –&gt; 001 or 010?</a:t>
            </a:r>
          </a:p>
        </p:txBody>
      </p:sp>
    </p:spTree>
    <p:extLst>
      <p:ext uri="{BB962C8B-B14F-4D97-AF65-F5344CB8AC3E}">
        <p14:creationId xmlns:p14="http://schemas.microsoft.com/office/powerpoint/2010/main" val="1769880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5FE9A-FACB-4DDB-8BE4-A1EA913D653B}" type="slidenum">
              <a:rPr lang="en-US" smtClean="0"/>
              <a:t>107</a:t>
            </a:fld>
            <a:endParaRPr lang="en-US"/>
          </a:p>
        </p:txBody>
      </p:sp>
      <p:sp>
        <p:nvSpPr>
          <p:cNvPr id="4" name="Rectangle 7"/>
          <p:cNvSpPr txBox="1">
            <a:spLocks noChangeArrowheads="1"/>
          </p:cNvSpPr>
          <p:nvPr/>
        </p:nvSpPr>
        <p:spPr>
          <a:xfrm>
            <a:off x="475129" y="823912"/>
            <a:ext cx="8229600" cy="547688"/>
          </a:xfrm>
          <a:prstGeom prst="rect">
            <a:avLst/>
          </a:prstGeom>
          <a:noFill/>
          <a:ln/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Error Detection and Correction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2400" y="6250632"/>
            <a:ext cx="419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ym typeface="Symbol"/>
              </a:rPr>
              <a:t>2012 Jones and Bartlett Learning, LLC</a:t>
            </a:r>
          </a:p>
          <a:p>
            <a:r>
              <a:rPr lang="en-US" sz="1200" dirty="0" smtClean="0">
                <a:sym typeface="Symbol"/>
              </a:rPr>
              <a:t>www.jblearning.com</a:t>
            </a:r>
            <a:endParaRPr lang="en-US" sz="1200" dirty="0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914400" y="1676400"/>
            <a:ext cx="7239000" cy="4195763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E4F5FF"/>
                </a:solidFill>
              </a14:hiddenFill>
            </a:ext>
          </a:extLst>
        </p:spPr>
        <p:txBody>
          <a:bodyPr/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spcBef>
                <a:spcPct val="40000"/>
              </a:spcBef>
            </a:pPr>
            <a:r>
              <a:rPr lang="en-US" smtClean="0">
                <a:latin typeface="Arial" charset="0"/>
              </a:rPr>
              <a:t>Hamming codes can </a:t>
            </a:r>
            <a:r>
              <a:rPr lang="en-US" i="1" smtClean="0">
                <a:latin typeface="Arial" charset="0"/>
              </a:rPr>
              <a:t>detect</a:t>
            </a:r>
            <a:r>
              <a:rPr lang="en-US" smtClean="0">
                <a:latin typeface="Arial" charset="0"/>
              </a:rPr>
              <a:t>  </a:t>
            </a:r>
            <a:r>
              <a:rPr lang="en-US" sz="2200" smtClean="0">
                <a:latin typeface="Arial" charset="0"/>
              </a:rPr>
              <a:t>D(min) - 1</a:t>
            </a:r>
            <a:r>
              <a:rPr lang="en-US" smtClean="0">
                <a:latin typeface="Arial" charset="0"/>
              </a:rPr>
              <a:t> errors and </a:t>
            </a:r>
            <a:r>
              <a:rPr lang="en-US" i="1" smtClean="0">
                <a:latin typeface="Arial" charset="0"/>
              </a:rPr>
              <a:t>correct</a:t>
            </a:r>
            <a:r>
              <a:rPr lang="en-US" smtClean="0">
                <a:latin typeface="Arial" charset="0"/>
              </a:rPr>
              <a:t>	 	     errors</a:t>
            </a:r>
          </a:p>
          <a:p>
            <a:pPr>
              <a:spcBef>
                <a:spcPct val="100000"/>
              </a:spcBef>
            </a:pPr>
            <a:r>
              <a:rPr lang="en-US" smtClean="0">
                <a:latin typeface="Arial" charset="0"/>
              </a:rPr>
              <a:t>Thus, a Hamming distance of 2</a:t>
            </a:r>
            <a:r>
              <a:rPr lang="en-US" i="1" smtClean="0">
                <a:latin typeface="Arial" charset="0"/>
              </a:rPr>
              <a:t>k</a:t>
            </a:r>
            <a:r>
              <a:rPr lang="en-US" smtClean="0">
                <a:latin typeface="Arial" charset="0"/>
              </a:rPr>
              <a:t> + 1 is required to be able to correct </a:t>
            </a:r>
            <a:r>
              <a:rPr lang="en-US" i="1" smtClean="0">
                <a:latin typeface="Arial" charset="0"/>
              </a:rPr>
              <a:t>k</a:t>
            </a:r>
            <a:r>
              <a:rPr lang="en-US" smtClean="0">
                <a:latin typeface="Arial" charset="0"/>
              </a:rPr>
              <a:t> errors in any data word.</a:t>
            </a:r>
          </a:p>
          <a:p>
            <a:pPr>
              <a:spcBef>
                <a:spcPct val="40000"/>
              </a:spcBef>
            </a:pPr>
            <a:r>
              <a:rPr lang="en-US" smtClean="0">
                <a:latin typeface="Arial" charset="0"/>
              </a:rPr>
              <a:t>Hamming distance is provided by adding a suitable number of parity bits to a data word.</a:t>
            </a:r>
            <a:endParaRPr lang="en-US" dirty="0" smtClean="0">
              <a:latin typeface="Arial" charset="0"/>
            </a:endParaRPr>
          </a:p>
        </p:txBody>
      </p:sp>
      <p:pic>
        <p:nvPicPr>
          <p:cNvPr id="8" name="Picture 11" descr="11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2775" y="2362200"/>
            <a:ext cx="1876425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69664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5FE9A-FACB-4DDB-8BE4-A1EA913D653B}" type="slidenum">
              <a:rPr lang="en-US" smtClean="0"/>
              <a:t>108</a:t>
            </a:fld>
            <a:endParaRPr lang="en-US"/>
          </a:p>
        </p:txBody>
      </p:sp>
      <p:sp>
        <p:nvSpPr>
          <p:cNvPr id="4" name="Rectangle 7"/>
          <p:cNvSpPr txBox="1">
            <a:spLocks noChangeArrowheads="1"/>
          </p:cNvSpPr>
          <p:nvPr/>
        </p:nvSpPr>
        <p:spPr>
          <a:xfrm>
            <a:off x="475129" y="823912"/>
            <a:ext cx="8229600" cy="547688"/>
          </a:xfrm>
          <a:prstGeom prst="rect">
            <a:avLst/>
          </a:prstGeom>
          <a:noFill/>
          <a:ln/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Error Detection and Correction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2400" y="6250632"/>
            <a:ext cx="419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ym typeface="Symbol"/>
              </a:rPr>
              <a:t>2012 Jones and Bartlett Learning, LLC</a:t>
            </a:r>
          </a:p>
          <a:p>
            <a:r>
              <a:rPr lang="en-US" sz="1200" dirty="0" smtClean="0">
                <a:sym typeface="Symbol"/>
              </a:rPr>
              <a:t>www.jblearning.com</a:t>
            </a:r>
            <a:endParaRPr lang="en-US" sz="1200" dirty="0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589429" y="1597668"/>
            <a:ext cx="8001000" cy="4883796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E4F5FF"/>
                </a:solidFill>
              </a14:hiddenFill>
            </a:ext>
          </a:extLst>
        </p:spPr>
        <p:txBody>
          <a:bodyPr/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  <a:spcBef>
                <a:spcPct val="40000"/>
              </a:spcBef>
            </a:pPr>
            <a:r>
              <a:rPr lang="en-US" smtClean="0">
                <a:latin typeface="Arial" charset="0"/>
              </a:rPr>
              <a:t>Using n bits, we have 2</a:t>
            </a:r>
            <a:r>
              <a:rPr lang="en-US" i="1" baseline="30000" smtClean="0">
                <a:latin typeface="Arial" charset="0"/>
              </a:rPr>
              <a:t> n</a:t>
            </a:r>
            <a:r>
              <a:rPr lang="en-US" smtClean="0">
                <a:latin typeface="Arial" charset="0"/>
              </a:rPr>
              <a:t> possible bit patterns.  We have 2</a:t>
            </a:r>
            <a:r>
              <a:rPr lang="en-US" i="1" baseline="30000" smtClean="0">
                <a:latin typeface="Arial" charset="0"/>
              </a:rPr>
              <a:t> m</a:t>
            </a:r>
            <a:r>
              <a:rPr lang="en-US" smtClean="0">
                <a:latin typeface="Arial" charset="0"/>
              </a:rPr>
              <a:t> valid code words with r check bits (where </a:t>
            </a:r>
            <a:r>
              <a:rPr lang="en-US" i="1" smtClean="0">
                <a:latin typeface="Arial" charset="0"/>
              </a:rPr>
              <a:t>n</a:t>
            </a:r>
            <a:r>
              <a:rPr lang="en-US" smtClean="0">
                <a:latin typeface="Arial" charset="0"/>
              </a:rPr>
              <a:t> = </a:t>
            </a:r>
            <a:r>
              <a:rPr lang="en-US" i="1" smtClean="0">
                <a:latin typeface="Arial" charset="0"/>
              </a:rPr>
              <a:t>m</a:t>
            </a:r>
            <a:r>
              <a:rPr lang="en-US" smtClean="0">
                <a:latin typeface="Arial" charset="0"/>
              </a:rPr>
              <a:t> + </a:t>
            </a:r>
            <a:r>
              <a:rPr lang="en-US" i="1" smtClean="0">
                <a:latin typeface="Arial" charset="0"/>
              </a:rPr>
              <a:t>r</a:t>
            </a:r>
            <a:r>
              <a:rPr lang="en-US" smtClean="0">
                <a:latin typeface="Arial" charset="0"/>
              </a:rPr>
              <a:t>). </a:t>
            </a:r>
          </a:p>
          <a:p>
            <a:pPr>
              <a:lnSpc>
                <a:spcPct val="80000"/>
              </a:lnSpc>
              <a:spcBef>
                <a:spcPct val="40000"/>
              </a:spcBef>
            </a:pPr>
            <a:r>
              <a:rPr lang="en-US" smtClean="0">
                <a:latin typeface="Arial" charset="0"/>
              </a:rPr>
              <a:t>For each valid codeword, we have (n+1) bit patterns (1 legal and N illegal).</a:t>
            </a:r>
          </a:p>
          <a:p>
            <a:pPr>
              <a:lnSpc>
                <a:spcPct val="80000"/>
              </a:lnSpc>
              <a:spcBef>
                <a:spcPct val="40000"/>
              </a:spcBef>
            </a:pPr>
            <a:r>
              <a:rPr lang="en-US" smtClean="0">
                <a:latin typeface="Arial" charset="0"/>
              </a:rPr>
              <a:t>This gives us the inequality: </a:t>
            </a:r>
          </a:p>
          <a:p>
            <a:pPr>
              <a:lnSpc>
                <a:spcPct val="80000"/>
              </a:lnSpc>
              <a:spcBef>
                <a:spcPct val="40000"/>
              </a:spcBef>
              <a:buFontTx/>
              <a:buNone/>
            </a:pPr>
            <a:r>
              <a:rPr lang="en-US" smtClean="0">
                <a:latin typeface="Arial" charset="0"/>
              </a:rPr>
              <a:t>			(</a:t>
            </a:r>
            <a:r>
              <a:rPr lang="en-US" i="1" smtClean="0">
                <a:latin typeface="Arial" charset="0"/>
              </a:rPr>
              <a:t>n </a:t>
            </a:r>
            <a:r>
              <a:rPr lang="en-US" smtClean="0">
                <a:latin typeface="Arial" charset="0"/>
              </a:rPr>
              <a:t>+ 1) </a:t>
            </a:r>
            <a:r>
              <a:rPr lang="en-US" smtClean="0">
                <a:latin typeface="Arial" charset="0"/>
                <a:sym typeface="Symbol" pitchFamily="18" charset="2"/>
              </a:rPr>
              <a:t></a:t>
            </a:r>
            <a:r>
              <a:rPr lang="en-US" i="1" smtClean="0">
                <a:latin typeface="Arial" charset="0"/>
                <a:sym typeface="Symbol" pitchFamily="18" charset="2"/>
              </a:rPr>
              <a:t> </a:t>
            </a:r>
            <a:r>
              <a:rPr lang="en-US" smtClean="0">
                <a:latin typeface="Arial" charset="0"/>
              </a:rPr>
              <a:t>2</a:t>
            </a:r>
            <a:r>
              <a:rPr lang="en-US" i="1" baseline="30000" smtClean="0">
                <a:latin typeface="Arial" charset="0"/>
              </a:rPr>
              <a:t> m</a:t>
            </a:r>
            <a:r>
              <a:rPr lang="en-US" smtClean="0">
                <a:latin typeface="Arial" charset="0"/>
              </a:rPr>
              <a:t> </a:t>
            </a:r>
            <a:r>
              <a:rPr lang="en-US" smtClean="0">
                <a:latin typeface="Arial" charset="0"/>
                <a:sym typeface="Symbol" pitchFamily="18" charset="2"/>
              </a:rPr>
              <a:t></a:t>
            </a:r>
            <a:r>
              <a:rPr lang="en-US" smtClean="0">
                <a:latin typeface="Arial" charset="0"/>
              </a:rPr>
              <a:t>  2</a:t>
            </a:r>
            <a:r>
              <a:rPr lang="en-US" i="1" baseline="30000" smtClean="0">
                <a:latin typeface="Arial" charset="0"/>
              </a:rPr>
              <a:t> n</a:t>
            </a:r>
            <a:r>
              <a:rPr lang="en-US" smtClean="0">
                <a:latin typeface="Arial" charset="0"/>
              </a:rPr>
              <a:t> </a:t>
            </a:r>
          </a:p>
          <a:p>
            <a:pPr>
              <a:lnSpc>
                <a:spcPct val="80000"/>
              </a:lnSpc>
              <a:spcBef>
                <a:spcPct val="40000"/>
              </a:spcBef>
            </a:pPr>
            <a:r>
              <a:rPr lang="en-US" smtClean="0">
                <a:latin typeface="Arial" charset="0"/>
              </a:rPr>
              <a:t>Because </a:t>
            </a:r>
            <a:r>
              <a:rPr lang="en-US" i="1" smtClean="0">
                <a:latin typeface="Arial" charset="0"/>
              </a:rPr>
              <a:t>n</a:t>
            </a:r>
            <a:r>
              <a:rPr lang="en-US" smtClean="0">
                <a:latin typeface="Arial" charset="0"/>
              </a:rPr>
              <a:t> = </a:t>
            </a:r>
            <a:r>
              <a:rPr lang="en-US" i="1" smtClean="0">
                <a:latin typeface="Arial" charset="0"/>
              </a:rPr>
              <a:t>m</a:t>
            </a:r>
            <a:r>
              <a:rPr lang="en-US" smtClean="0">
                <a:latin typeface="Arial" charset="0"/>
              </a:rPr>
              <a:t> + </a:t>
            </a:r>
            <a:r>
              <a:rPr lang="en-US" i="1" smtClean="0">
                <a:latin typeface="Arial" charset="0"/>
              </a:rPr>
              <a:t>r</a:t>
            </a:r>
            <a:r>
              <a:rPr lang="en-US" smtClean="0">
                <a:latin typeface="Arial" charset="0"/>
              </a:rPr>
              <a:t>, we can rewrite the inequality as:</a:t>
            </a:r>
          </a:p>
          <a:p>
            <a:pPr>
              <a:lnSpc>
                <a:spcPct val="80000"/>
              </a:lnSpc>
              <a:spcBef>
                <a:spcPct val="40000"/>
              </a:spcBef>
              <a:buFontTx/>
              <a:buNone/>
            </a:pPr>
            <a:r>
              <a:rPr lang="en-US" smtClean="0">
                <a:latin typeface="Arial" charset="0"/>
              </a:rPr>
              <a:t>	  (</a:t>
            </a:r>
            <a:r>
              <a:rPr lang="en-US" i="1" smtClean="0">
                <a:latin typeface="Arial" charset="0"/>
              </a:rPr>
              <a:t>m </a:t>
            </a:r>
            <a:r>
              <a:rPr lang="en-US" smtClean="0">
                <a:latin typeface="Arial" charset="0"/>
              </a:rPr>
              <a:t>+ </a:t>
            </a:r>
            <a:r>
              <a:rPr lang="en-US" i="1" smtClean="0">
                <a:latin typeface="Arial" charset="0"/>
              </a:rPr>
              <a:t>r </a:t>
            </a:r>
            <a:r>
              <a:rPr lang="en-US" smtClean="0">
                <a:latin typeface="Arial" charset="0"/>
              </a:rPr>
              <a:t>+ 1) </a:t>
            </a:r>
            <a:r>
              <a:rPr lang="en-US" smtClean="0">
                <a:latin typeface="Arial" charset="0"/>
                <a:sym typeface="Symbol" pitchFamily="18" charset="2"/>
              </a:rPr>
              <a:t></a:t>
            </a:r>
            <a:r>
              <a:rPr lang="en-US" i="1" smtClean="0">
                <a:latin typeface="Arial" charset="0"/>
                <a:sym typeface="Symbol" pitchFamily="18" charset="2"/>
              </a:rPr>
              <a:t> </a:t>
            </a:r>
            <a:r>
              <a:rPr lang="en-US" smtClean="0">
                <a:latin typeface="Arial" charset="0"/>
              </a:rPr>
              <a:t>2</a:t>
            </a:r>
            <a:r>
              <a:rPr lang="en-US" i="1" baseline="30000" smtClean="0">
                <a:latin typeface="Arial" charset="0"/>
              </a:rPr>
              <a:t> m</a:t>
            </a:r>
            <a:r>
              <a:rPr lang="en-US" smtClean="0">
                <a:latin typeface="Arial" charset="0"/>
              </a:rPr>
              <a:t> </a:t>
            </a:r>
            <a:r>
              <a:rPr lang="en-US" smtClean="0">
                <a:latin typeface="Arial" charset="0"/>
                <a:sym typeface="Symbol" pitchFamily="18" charset="2"/>
              </a:rPr>
              <a:t></a:t>
            </a:r>
            <a:r>
              <a:rPr lang="en-US" smtClean="0">
                <a:latin typeface="Arial" charset="0"/>
              </a:rPr>
              <a:t>  2</a:t>
            </a:r>
            <a:r>
              <a:rPr lang="en-US" i="1" baseline="30000" smtClean="0">
                <a:latin typeface="Arial" charset="0"/>
              </a:rPr>
              <a:t> m </a:t>
            </a:r>
            <a:r>
              <a:rPr lang="en-US" baseline="30000" smtClean="0">
                <a:latin typeface="Arial" charset="0"/>
              </a:rPr>
              <a:t>+ </a:t>
            </a:r>
            <a:r>
              <a:rPr lang="en-US" i="1" baseline="30000" smtClean="0">
                <a:latin typeface="Arial" charset="0"/>
              </a:rPr>
              <a:t>r</a:t>
            </a:r>
            <a:r>
              <a:rPr lang="en-US" smtClean="0">
                <a:latin typeface="Arial" charset="0"/>
              </a:rPr>
              <a:t>  or   (</a:t>
            </a:r>
            <a:r>
              <a:rPr lang="en-US" i="1" smtClean="0">
                <a:latin typeface="Arial" charset="0"/>
              </a:rPr>
              <a:t>m </a:t>
            </a:r>
            <a:r>
              <a:rPr lang="en-US" smtClean="0">
                <a:latin typeface="Arial" charset="0"/>
              </a:rPr>
              <a:t>+ </a:t>
            </a:r>
            <a:r>
              <a:rPr lang="en-US" i="1" smtClean="0">
                <a:latin typeface="Arial" charset="0"/>
              </a:rPr>
              <a:t>r </a:t>
            </a:r>
            <a:r>
              <a:rPr lang="en-US" smtClean="0">
                <a:latin typeface="Arial" charset="0"/>
              </a:rPr>
              <a:t>+ 1) </a:t>
            </a:r>
            <a:r>
              <a:rPr lang="en-US" smtClean="0">
                <a:latin typeface="Arial" charset="0"/>
                <a:sym typeface="Symbol" pitchFamily="18" charset="2"/>
              </a:rPr>
              <a:t></a:t>
            </a:r>
            <a:r>
              <a:rPr lang="en-US" smtClean="0">
                <a:latin typeface="Arial" charset="0"/>
              </a:rPr>
              <a:t>  2</a:t>
            </a:r>
            <a:r>
              <a:rPr lang="en-US" i="1" baseline="30000" smtClean="0">
                <a:latin typeface="Arial" charset="0"/>
              </a:rPr>
              <a:t> r</a:t>
            </a:r>
            <a:r>
              <a:rPr lang="en-US" smtClean="0">
                <a:latin typeface="Arial" charset="0"/>
              </a:rPr>
              <a:t> </a:t>
            </a:r>
          </a:p>
          <a:p>
            <a:pPr lvl="1">
              <a:lnSpc>
                <a:spcPct val="80000"/>
              </a:lnSpc>
              <a:spcBef>
                <a:spcPct val="40000"/>
              </a:spcBef>
            </a:pPr>
            <a:r>
              <a:rPr lang="en-US" smtClean="0"/>
              <a:t>This inequality gives us a lower limit on the number of check bits that we need in our code words.</a:t>
            </a:r>
          </a:p>
        </p:txBody>
      </p:sp>
    </p:spTree>
    <p:extLst>
      <p:ext uri="{BB962C8B-B14F-4D97-AF65-F5344CB8AC3E}">
        <p14:creationId xmlns:p14="http://schemas.microsoft.com/office/powerpoint/2010/main" val="1252254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5FE9A-FACB-4DDB-8BE4-A1EA913D653B}" type="slidenum">
              <a:rPr lang="en-US" smtClean="0"/>
              <a:t>109</a:t>
            </a:fld>
            <a:endParaRPr lang="en-US"/>
          </a:p>
        </p:txBody>
      </p:sp>
      <p:sp>
        <p:nvSpPr>
          <p:cNvPr id="4" name="Rectangle 7"/>
          <p:cNvSpPr txBox="1">
            <a:spLocks noChangeArrowheads="1"/>
          </p:cNvSpPr>
          <p:nvPr/>
        </p:nvSpPr>
        <p:spPr>
          <a:xfrm>
            <a:off x="475129" y="823912"/>
            <a:ext cx="8229600" cy="547688"/>
          </a:xfrm>
          <a:prstGeom prst="rect">
            <a:avLst/>
          </a:prstGeom>
          <a:noFill/>
          <a:ln/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Error Detection and Correction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2400" y="6250632"/>
            <a:ext cx="419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ym typeface="Symbol"/>
              </a:rPr>
              <a:t>2012 Jones and Bartlett Learning, LLC</a:t>
            </a:r>
          </a:p>
          <a:p>
            <a:r>
              <a:rPr lang="en-US" sz="1200" dirty="0" smtClean="0">
                <a:sym typeface="Symbol"/>
              </a:rPr>
              <a:t>www.jblearning.com</a:t>
            </a:r>
            <a:endParaRPr lang="en-US" sz="1200" dirty="0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533400" y="1600200"/>
            <a:ext cx="8001000" cy="4348163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E4F5FF"/>
                </a:solidFill>
              </a14:hiddenFill>
            </a:ext>
          </a:extLst>
        </p:spPr>
        <p:txBody>
          <a:bodyPr/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  <a:spcBef>
                <a:spcPct val="30000"/>
              </a:spcBef>
            </a:pPr>
            <a:r>
              <a:rPr lang="en-US" dirty="0" smtClean="0">
                <a:latin typeface="Arial" charset="0"/>
              </a:rPr>
              <a:t>Suppose we have data words of length </a:t>
            </a:r>
            <a:r>
              <a:rPr lang="en-US" i="1" dirty="0" smtClean="0">
                <a:latin typeface="Arial" charset="0"/>
              </a:rPr>
              <a:t>m</a:t>
            </a:r>
            <a:r>
              <a:rPr lang="en-US" dirty="0" smtClean="0">
                <a:latin typeface="Arial" charset="0"/>
              </a:rPr>
              <a:t> = 8.  Then:</a:t>
            </a:r>
          </a:p>
          <a:p>
            <a:pPr>
              <a:lnSpc>
                <a:spcPct val="80000"/>
              </a:lnSpc>
              <a:spcBef>
                <a:spcPct val="30000"/>
              </a:spcBef>
              <a:buFontTx/>
              <a:buNone/>
            </a:pPr>
            <a:r>
              <a:rPr lang="en-US" dirty="0" smtClean="0">
                <a:latin typeface="Arial" charset="0"/>
              </a:rPr>
              <a:t>	      (8 + </a:t>
            </a:r>
            <a:r>
              <a:rPr lang="en-US" i="1" dirty="0" smtClean="0">
                <a:latin typeface="Arial" charset="0"/>
              </a:rPr>
              <a:t>r </a:t>
            </a:r>
            <a:r>
              <a:rPr lang="en-US" dirty="0" smtClean="0">
                <a:latin typeface="Arial" charset="0"/>
              </a:rPr>
              <a:t>+ 1) </a:t>
            </a:r>
            <a:r>
              <a:rPr lang="en-US" dirty="0" smtClean="0">
                <a:latin typeface="Arial" charset="0"/>
                <a:sym typeface="Symbol" pitchFamily="18" charset="2"/>
              </a:rPr>
              <a:t></a:t>
            </a:r>
            <a:r>
              <a:rPr lang="en-US" dirty="0" smtClean="0">
                <a:latin typeface="Arial" charset="0"/>
              </a:rPr>
              <a:t>  2</a:t>
            </a:r>
            <a:r>
              <a:rPr lang="en-US" i="1" baseline="30000" dirty="0" smtClean="0">
                <a:latin typeface="Arial" charset="0"/>
              </a:rPr>
              <a:t> r</a:t>
            </a:r>
            <a:r>
              <a:rPr lang="en-US" dirty="0" smtClean="0">
                <a:latin typeface="Arial" charset="0"/>
              </a:rPr>
              <a:t> </a:t>
            </a:r>
          </a:p>
          <a:p>
            <a:pPr>
              <a:lnSpc>
                <a:spcPct val="80000"/>
              </a:lnSpc>
              <a:spcBef>
                <a:spcPct val="30000"/>
              </a:spcBef>
              <a:buFontTx/>
              <a:buNone/>
            </a:pPr>
            <a:r>
              <a:rPr lang="en-US" dirty="0" smtClean="0">
                <a:latin typeface="Arial" charset="0"/>
              </a:rPr>
              <a:t>	implies that r must be greater than or equal to 4. </a:t>
            </a:r>
            <a:endParaRPr lang="en-US" sz="2400" i="1" dirty="0" smtClean="0">
              <a:latin typeface="Arial" charset="0"/>
            </a:endParaRPr>
          </a:p>
          <a:p>
            <a:pPr lvl="1">
              <a:lnSpc>
                <a:spcPct val="90000"/>
              </a:lnSpc>
              <a:spcBef>
                <a:spcPct val="30000"/>
              </a:spcBef>
            </a:pPr>
            <a:r>
              <a:rPr lang="en-US" i="1" dirty="0" smtClean="0"/>
              <a:t>We should always use the smallest whole value of r that makes the inequality true.</a:t>
            </a:r>
            <a:endParaRPr lang="en-US" sz="2000" i="1" dirty="0" smtClean="0">
              <a:latin typeface="Arial" charset="0"/>
            </a:endParaRPr>
          </a:p>
          <a:p>
            <a:pPr>
              <a:lnSpc>
                <a:spcPct val="80000"/>
              </a:lnSpc>
              <a:spcBef>
                <a:spcPct val="30000"/>
              </a:spcBef>
            </a:pPr>
            <a:r>
              <a:rPr lang="en-US" dirty="0" smtClean="0">
                <a:latin typeface="Arial" charset="0"/>
              </a:rPr>
              <a:t>This means to build a code with 8-bit data words that will correct single-bit errors, we must add 4 check bits, creating code words of length 12.</a:t>
            </a:r>
          </a:p>
          <a:p>
            <a:pPr>
              <a:lnSpc>
                <a:spcPct val="80000"/>
              </a:lnSpc>
              <a:spcBef>
                <a:spcPct val="30000"/>
              </a:spcBef>
            </a:pPr>
            <a:r>
              <a:rPr lang="en-US" dirty="0" smtClean="0">
                <a:latin typeface="Arial" charset="0"/>
              </a:rPr>
              <a:t>Finding the number of check bits is the hard part.  The rest is easy.</a:t>
            </a:r>
          </a:p>
        </p:txBody>
      </p:sp>
    </p:spTree>
    <p:extLst>
      <p:ext uri="{BB962C8B-B14F-4D97-AF65-F5344CB8AC3E}">
        <p14:creationId xmlns:p14="http://schemas.microsoft.com/office/powerpoint/2010/main" val="418605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5FE9A-FACB-4DDB-8BE4-A1EA913D653B}" type="slidenum">
              <a:rPr lang="en-US" smtClean="0"/>
              <a:t>11</a:t>
            </a:fld>
            <a:endParaRPr lang="en-US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369276" y="1600200"/>
            <a:ext cx="4507523" cy="44196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E4F5FF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300" b="1" dirty="0" smtClean="0">
                <a:latin typeface="Arial" charset="0"/>
              </a:rPr>
              <a:t>Converting 8763 to base 8…</a:t>
            </a:r>
          </a:p>
          <a:p>
            <a:pPr lvl="1">
              <a:spcBef>
                <a:spcPct val="40000"/>
              </a:spcBef>
            </a:pPr>
            <a:r>
              <a:rPr lang="en-US" dirty="0" smtClean="0"/>
              <a:t>8</a:t>
            </a:r>
            <a:r>
              <a:rPr lang="en-US" baseline="30000" dirty="0" smtClean="0"/>
              <a:t> </a:t>
            </a:r>
            <a:r>
              <a:rPr lang="en-US" baseline="30000" dirty="0"/>
              <a:t>1</a:t>
            </a:r>
            <a:r>
              <a:rPr lang="en-US" dirty="0"/>
              <a:t>  = </a:t>
            </a:r>
            <a:r>
              <a:rPr lang="en-US" dirty="0" smtClean="0"/>
              <a:t>8  goes 7 times, leaving us with 3.</a:t>
            </a:r>
            <a:endParaRPr lang="en-US" dirty="0"/>
          </a:p>
          <a:p>
            <a:pPr lvl="1">
              <a:spcBef>
                <a:spcPct val="40000"/>
              </a:spcBef>
            </a:pPr>
            <a:r>
              <a:rPr lang="en-US" dirty="0"/>
              <a:t>The last power of </a:t>
            </a:r>
            <a:r>
              <a:rPr lang="en-US" dirty="0" smtClean="0"/>
              <a:t>8,  8</a:t>
            </a:r>
            <a:r>
              <a:rPr lang="en-US" baseline="30000" dirty="0" smtClean="0"/>
              <a:t> </a:t>
            </a:r>
            <a:r>
              <a:rPr lang="en-US" baseline="30000" dirty="0"/>
              <a:t>0</a:t>
            </a:r>
            <a:r>
              <a:rPr lang="en-US" dirty="0"/>
              <a:t> = 1, is our last choice, and </a:t>
            </a:r>
            <a:r>
              <a:rPr lang="en-US" dirty="0" smtClean="0"/>
              <a:t>times 3  </a:t>
            </a:r>
            <a:r>
              <a:rPr lang="en-US" dirty="0"/>
              <a:t>gives us a difference of zero.</a:t>
            </a:r>
          </a:p>
          <a:p>
            <a:pPr lvl="1">
              <a:spcBef>
                <a:spcPct val="40000"/>
              </a:spcBef>
            </a:pPr>
            <a:r>
              <a:rPr lang="en-US" dirty="0"/>
              <a:t>Our result, reading from top to bottom is:</a:t>
            </a:r>
          </a:p>
          <a:p>
            <a:pPr lvl="1">
              <a:spcBef>
                <a:spcPct val="40000"/>
              </a:spcBef>
              <a:buFontTx/>
              <a:buNone/>
            </a:pPr>
            <a:r>
              <a:rPr lang="en-US" dirty="0"/>
              <a:t>       </a:t>
            </a:r>
            <a:r>
              <a:rPr lang="en-US" dirty="0" smtClean="0"/>
              <a:t>8763</a:t>
            </a:r>
            <a:r>
              <a:rPr lang="en-US" baseline="-25000" dirty="0" smtClean="0"/>
              <a:t>10</a:t>
            </a:r>
            <a:r>
              <a:rPr lang="en-US" dirty="0" smtClean="0"/>
              <a:t> </a:t>
            </a:r>
            <a:r>
              <a:rPr lang="en-US" dirty="0"/>
              <a:t>= </a:t>
            </a:r>
            <a:r>
              <a:rPr lang="en-US" dirty="0" smtClean="0"/>
              <a:t>21073</a:t>
            </a:r>
            <a:r>
              <a:rPr lang="en-US" baseline="-25000" dirty="0" smtClean="0"/>
              <a:t>8</a:t>
            </a:r>
            <a:endParaRPr lang="en-US" dirty="0"/>
          </a:p>
        </p:txBody>
      </p:sp>
      <p:sp>
        <p:nvSpPr>
          <p:cNvPr id="5" name="Rectangle 19"/>
          <p:cNvSpPr txBox="1">
            <a:spLocks noChangeArrowheads="1"/>
          </p:cNvSpPr>
          <p:nvPr/>
        </p:nvSpPr>
        <p:spPr>
          <a:xfrm>
            <a:off x="597877" y="762000"/>
            <a:ext cx="8077200" cy="547688"/>
          </a:xfrm>
          <a:prstGeom prst="rect">
            <a:avLst/>
          </a:prstGeom>
          <a:noFill/>
          <a:ln/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 </a:t>
            </a:r>
            <a:r>
              <a:rPr lang="en-US" dirty="0" smtClean="0"/>
              <a:t>  Converting Between Bases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217826" y="1738589"/>
            <a:ext cx="2066912" cy="41549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  8763</a:t>
            </a:r>
          </a:p>
          <a:p>
            <a:r>
              <a:rPr lang="en-US" sz="2400" dirty="0" smtClean="0"/>
              <a:t> </a:t>
            </a:r>
            <a:r>
              <a:rPr lang="en-US" sz="2400" u="sng" dirty="0" smtClean="0"/>
              <a:t>-8192</a:t>
            </a:r>
            <a:r>
              <a:rPr lang="en-US" sz="2400" dirty="0" smtClean="0"/>
              <a:t> = </a:t>
            </a:r>
            <a:r>
              <a:rPr lang="en-US" sz="2400" dirty="0"/>
              <a:t>8</a:t>
            </a:r>
            <a:r>
              <a:rPr lang="en-US" sz="2400" baseline="30000" dirty="0"/>
              <a:t> 4</a:t>
            </a:r>
            <a:r>
              <a:rPr lang="en-US" sz="2400" dirty="0" smtClean="0"/>
              <a:t> </a:t>
            </a:r>
            <a:r>
              <a:rPr lang="en-US" sz="2400" dirty="0">
                <a:sym typeface="Symbol" pitchFamily="18" charset="2"/>
              </a:rPr>
              <a:t> </a:t>
            </a:r>
            <a:r>
              <a:rPr lang="en-US" sz="2400" dirty="0" smtClean="0">
                <a:sym typeface="Symbol" pitchFamily="18" charset="2"/>
              </a:rPr>
              <a:t>2</a:t>
            </a:r>
          </a:p>
          <a:p>
            <a:r>
              <a:rPr lang="en-US" sz="2400" dirty="0" smtClean="0">
                <a:sym typeface="Symbol" pitchFamily="18" charset="2"/>
              </a:rPr>
              <a:t>    571</a:t>
            </a:r>
          </a:p>
          <a:p>
            <a:r>
              <a:rPr lang="en-US" sz="2400" dirty="0" smtClean="0">
                <a:sym typeface="Symbol" pitchFamily="18" charset="2"/>
              </a:rPr>
              <a:t>  </a:t>
            </a:r>
            <a:r>
              <a:rPr lang="en-US" sz="2400" u="sng" dirty="0" smtClean="0">
                <a:sym typeface="Symbol" pitchFamily="18" charset="2"/>
              </a:rPr>
              <a:t> -512</a:t>
            </a:r>
            <a:r>
              <a:rPr lang="en-US" sz="2400" dirty="0" smtClean="0">
                <a:sym typeface="Symbol" pitchFamily="18" charset="2"/>
              </a:rPr>
              <a:t> = </a:t>
            </a:r>
            <a:r>
              <a:rPr lang="en-US" sz="2400" dirty="0"/>
              <a:t>8</a:t>
            </a:r>
            <a:r>
              <a:rPr lang="en-US" sz="2400" baseline="30000" dirty="0"/>
              <a:t> </a:t>
            </a:r>
            <a:r>
              <a:rPr lang="en-US" sz="2400" baseline="30000" dirty="0" smtClean="0"/>
              <a:t>3</a:t>
            </a:r>
            <a:r>
              <a:rPr lang="en-US" sz="2400" dirty="0" smtClean="0"/>
              <a:t> </a:t>
            </a:r>
            <a:r>
              <a:rPr lang="en-US" sz="2400" dirty="0">
                <a:sym typeface="Symbol" pitchFamily="18" charset="2"/>
              </a:rPr>
              <a:t> </a:t>
            </a:r>
            <a:r>
              <a:rPr lang="en-US" sz="2400" dirty="0" smtClean="0">
                <a:sym typeface="Symbol" pitchFamily="18" charset="2"/>
              </a:rPr>
              <a:t>1</a:t>
            </a:r>
          </a:p>
          <a:p>
            <a:r>
              <a:rPr lang="en-US" sz="2400" dirty="0">
                <a:sym typeface="Symbol" pitchFamily="18" charset="2"/>
              </a:rPr>
              <a:t> </a:t>
            </a:r>
            <a:r>
              <a:rPr lang="en-US" sz="2400" dirty="0" smtClean="0">
                <a:sym typeface="Symbol" pitchFamily="18" charset="2"/>
              </a:rPr>
              <a:t>    59</a:t>
            </a:r>
          </a:p>
          <a:p>
            <a:r>
              <a:rPr lang="en-US" sz="2400" dirty="0">
                <a:sym typeface="Symbol" pitchFamily="18" charset="2"/>
              </a:rPr>
              <a:t> </a:t>
            </a:r>
            <a:r>
              <a:rPr lang="en-US" sz="2400" dirty="0" smtClean="0">
                <a:sym typeface="Symbol" pitchFamily="18" charset="2"/>
              </a:rPr>
              <a:t> </a:t>
            </a:r>
            <a:r>
              <a:rPr lang="en-US" sz="2400" u="sng" dirty="0" smtClean="0">
                <a:sym typeface="Symbol" pitchFamily="18" charset="2"/>
              </a:rPr>
              <a:t>    -0</a:t>
            </a:r>
            <a:r>
              <a:rPr lang="en-US" sz="2400" dirty="0" smtClean="0">
                <a:sym typeface="Symbol" pitchFamily="18" charset="2"/>
              </a:rPr>
              <a:t> = </a:t>
            </a:r>
            <a:r>
              <a:rPr lang="en-US" sz="2400" dirty="0"/>
              <a:t>8</a:t>
            </a:r>
            <a:r>
              <a:rPr lang="en-US" sz="2400" baseline="30000" dirty="0"/>
              <a:t> 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 </a:t>
            </a:r>
            <a:r>
              <a:rPr lang="en-US" sz="2400" dirty="0">
                <a:sym typeface="Symbol" pitchFamily="18" charset="2"/>
              </a:rPr>
              <a:t> </a:t>
            </a:r>
            <a:r>
              <a:rPr lang="en-US" sz="2400" dirty="0" smtClean="0">
                <a:sym typeface="Symbol" pitchFamily="18" charset="2"/>
              </a:rPr>
              <a:t>0</a:t>
            </a:r>
            <a:endParaRPr lang="en-US" sz="2400" dirty="0">
              <a:sym typeface="Symbol" pitchFamily="18" charset="2"/>
            </a:endParaRPr>
          </a:p>
          <a:p>
            <a:r>
              <a:rPr lang="en-US" sz="2400" dirty="0">
                <a:sym typeface="Symbol" pitchFamily="18" charset="2"/>
              </a:rPr>
              <a:t> </a:t>
            </a:r>
            <a:r>
              <a:rPr lang="en-US" sz="2400" dirty="0" smtClean="0">
                <a:sym typeface="Symbol" pitchFamily="18" charset="2"/>
              </a:rPr>
              <a:t>    59</a:t>
            </a:r>
          </a:p>
          <a:p>
            <a:r>
              <a:rPr lang="en-US" sz="2400" dirty="0" smtClean="0">
                <a:sym typeface="Symbol" pitchFamily="18" charset="2"/>
              </a:rPr>
              <a:t>  </a:t>
            </a:r>
            <a:r>
              <a:rPr lang="en-US" sz="2400" u="sng" dirty="0" smtClean="0">
                <a:sym typeface="Symbol" pitchFamily="18" charset="2"/>
              </a:rPr>
              <a:t>  -56</a:t>
            </a:r>
            <a:r>
              <a:rPr lang="en-US" sz="2400" dirty="0" smtClean="0">
                <a:sym typeface="Symbol" pitchFamily="18" charset="2"/>
              </a:rPr>
              <a:t> </a:t>
            </a:r>
            <a:r>
              <a:rPr lang="en-US" sz="2400" dirty="0">
                <a:sym typeface="Symbol" pitchFamily="18" charset="2"/>
              </a:rPr>
              <a:t>= </a:t>
            </a:r>
            <a:r>
              <a:rPr lang="en-US" sz="2400" dirty="0"/>
              <a:t>8</a:t>
            </a:r>
            <a:r>
              <a:rPr lang="en-US" sz="2400" baseline="30000" dirty="0"/>
              <a:t> </a:t>
            </a:r>
            <a:r>
              <a:rPr lang="en-US" sz="2400" baseline="30000" dirty="0" smtClean="0"/>
              <a:t>1</a:t>
            </a:r>
            <a:r>
              <a:rPr lang="en-US" sz="2400" dirty="0" smtClean="0"/>
              <a:t> </a:t>
            </a:r>
            <a:r>
              <a:rPr lang="en-US" sz="2400" dirty="0">
                <a:sym typeface="Symbol" pitchFamily="18" charset="2"/>
              </a:rPr>
              <a:t> </a:t>
            </a:r>
            <a:r>
              <a:rPr lang="en-US" sz="2400" dirty="0" smtClean="0">
                <a:sym typeface="Symbol" pitchFamily="18" charset="2"/>
              </a:rPr>
              <a:t>7</a:t>
            </a:r>
            <a:endParaRPr lang="en-US" sz="2400" dirty="0">
              <a:sym typeface="Symbol" pitchFamily="18" charset="2"/>
            </a:endParaRPr>
          </a:p>
          <a:p>
            <a:r>
              <a:rPr lang="en-US" sz="2400" dirty="0">
                <a:sym typeface="Symbol" pitchFamily="18" charset="2"/>
              </a:rPr>
              <a:t>     </a:t>
            </a:r>
            <a:r>
              <a:rPr lang="en-US" sz="2400" dirty="0" smtClean="0">
                <a:sym typeface="Symbol" pitchFamily="18" charset="2"/>
              </a:rPr>
              <a:t>  3</a:t>
            </a:r>
            <a:endParaRPr lang="en-US" sz="2400" dirty="0">
              <a:sym typeface="Symbol" pitchFamily="18" charset="2"/>
            </a:endParaRPr>
          </a:p>
          <a:p>
            <a:r>
              <a:rPr lang="en-US" sz="2400" dirty="0">
                <a:sym typeface="Symbol" pitchFamily="18" charset="2"/>
              </a:rPr>
              <a:t> </a:t>
            </a:r>
            <a:r>
              <a:rPr lang="en-US" sz="2400" dirty="0" smtClean="0">
                <a:sym typeface="Symbol" pitchFamily="18" charset="2"/>
              </a:rPr>
              <a:t> </a:t>
            </a:r>
            <a:r>
              <a:rPr lang="en-US" sz="2400" u="sng" dirty="0" smtClean="0">
                <a:sym typeface="Symbol" pitchFamily="18" charset="2"/>
              </a:rPr>
              <a:t>    -3</a:t>
            </a:r>
            <a:r>
              <a:rPr lang="en-US" sz="2400" dirty="0" smtClean="0">
                <a:sym typeface="Symbol" pitchFamily="18" charset="2"/>
              </a:rPr>
              <a:t> </a:t>
            </a:r>
            <a:r>
              <a:rPr lang="en-US" sz="2400" dirty="0">
                <a:sym typeface="Symbol" pitchFamily="18" charset="2"/>
              </a:rPr>
              <a:t>= </a:t>
            </a:r>
            <a:r>
              <a:rPr lang="en-US" sz="2400" dirty="0"/>
              <a:t>8</a:t>
            </a:r>
            <a:r>
              <a:rPr lang="en-US" sz="2400" baseline="30000" dirty="0"/>
              <a:t> </a:t>
            </a:r>
            <a:r>
              <a:rPr lang="en-US" sz="2400" baseline="30000" dirty="0" smtClean="0"/>
              <a:t>0</a:t>
            </a:r>
            <a:r>
              <a:rPr lang="en-US" sz="2400" dirty="0" smtClean="0"/>
              <a:t> </a:t>
            </a:r>
            <a:r>
              <a:rPr lang="en-US" sz="2400" dirty="0">
                <a:sym typeface="Symbol" pitchFamily="18" charset="2"/>
              </a:rPr>
              <a:t> </a:t>
            </a:r>
            <a:r>
              <a:rPr lang="en-US" sz="2400" dirty="0" smtClean="0">
                <a:sym typeface="Symbol" pitchFamily="18" charset="2"/>
              </a:rPr>
              <a:t>3</a:t>
            </a:r>
            <a:endParaRPr lang="en-US" sz="2400" dirty="0">
              <a:sym typeface="Symbol" pitchFamily="18" charset="2"/>
            </a:endParaRPr>
          </a:p>
          <a:p>
            <a:r>
              <a:rPr lang="en-US" sz="2400" dirty="0">
                <a:sym typeface="Symbol" pitchFamily="18" charset="2"/>
              </a:rPr>
              <a:t>       </a:t>
            </a:r>
            <a:r>
              <a:rPr lang="en-US" sz="2400" dirty="0" smtClean="0">
                <a:sym typeface="Symbol" pitchFamily="18" charset="2"/>
              </a:rPr>
              <a:t>0</a:t>
            </a:r>
            <a:endParaRPr lang="en-US" sz="2400" dirty="0"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284266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5FE9A-FACB-4DDB-8BE4-A1EA913D653B}" type="slidenum">
              <a:rPr lang="en-US" smtClean="0"/>
              <a:t>110</a:t>
            </a:fld>
            <a:endParaRPr lang="en-US"/>
          </a:p>
        </p:txBody>
      </p:sp>
      <p:sp>
        <p:nvSpPr>
          <p:cNvPr id="4" name="Rectangle 7"/>
          <p:cNvSpPr txBox="1">
            <a:spLocks noChangeArrowheads="1"/>
          </p:cNvSpPr>
          <p:nvPr/>
        </p:nvSpPr>
        <p:spPr>
          <a:xfrm>
            <a:off x="475129" y="823912"/>
            <a:ext cx="8229600" cy="547688"/>
          </a:xfrm>
          <a:prstGeom prst="rect">
            <a:avLst/>
          </a:prstGeom>
          <a:noFill/>
          <a:ln/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Error Detection and Correction</a:t>
            </a:r>
            <a:endParaRPr lang="en-US" dirty="0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647421" y="1555750"/>
            <a:ext cx="7696200" cy="2976563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E4F5FF"/>
                </a:solidFill>
              </a14:hiddenFill>
            </a:ext>
          </a:extLst>
        </p:spPr>
        <p:txBody>
          <a:bodyPr/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40000"/>
              </a:spcBef>
              <a:tabLst>
                <a:tab pos="2398713" algn="l"/>
                <a:tab pos="5149850" algn="l"/>
              </a:tabLst>
            </a:pPr>
            <a:r>
              <a:rPr lang="en-US" dirty="0" smtClean="0">
                <a:latin typeface="Arial" charset="0"/>
              </a:rPr>
              <a:t>Using our code words of length 12, number each bit position starting with 1 in the low-order bit.</a:t>
            </a:r>
            <a:endParaRPr lang="en-US" sz="2800" dirty="0" smtClean="0"/>
          </a:p>
          <a:p>
            <a:pPr>
              <a:spcBef>
                <a:spcPct val="40000"/>
              </a:spcBef>
              <a:tabLst>
                <a:tab pos="2398713" algn="l"/>
                <a:tab pos="5149850" algn="l"/>
              </a:tabLst>
            </a:pPr>
            <a:r>
              <a:rPr lang="en-US" dirty="0" smtClean="0">
                <a:latin typeface="Arial" charset="0"/>
              </a:rPr>
              <a:t>Each bit position corresponding to a power of 2 will be occupied by a check bit.</a:t>
            </a:r>
          </a:p>
          <a:p>
            <a:pPr>
              <a:spcBef>
                <a:spcPct val="40000"/>
              </a:spcBef>
              <a:tabLst>
                <a:tab pos="2398713" algn="l"/>
                <a:tab pos="5149850" algn="l"/>
              </a:tabLst>
            </a:pPr>
            <a:r>
              <a:rPr lang="en-US" dirty="0" smtClean="0">
                <a:latin typeface="Arial" charset="0"/>
              </a:rPr>
              <a:t>The remaining bits (our data) can all be expressed as sums of powers of 2.</a:t>
            </a:r>
          </a:p>
          <a:p>
            <a:pPr>
              <a:spcBef>
                <a:spcPct val="40000"/>
              </a:spcBef>
              <a:tabLst>
                <a:tab pos="2398713" algn="l"/>
                <a:tab pos="5149850" algn="l"/>
              </a:tabLst>
            </a:pPr>
            <a:r>
              <a:rPr lang="en-US" dirty="0" smtClean="0">
                <a:latin typeface="Arial" charset="0"/>
              </a:rPr>
              <a:t>Bit 10, for example, is 2</a:t>
            </a:r>
            <a:r>
              <a:rPr lang="en-US" baseline="30000" dirty="0" smtClean="0">
                <a:latin typeface="Arial" charset="0"/>
              </a:rPr>
              <a:t>8</a:t>
            </a:r>
            <a:r>
              <a:rPr lang="en-US" dirty="0" smtClean="0">
                <a:latin typeface="Arial" charset="0"/>
              </a:rPr>
              <a:t> + 2</a:t>
            </a:r>
            <a:r>
              <a:rPr lang="en-US" baseline="30000" dirty="0" smtClean="0">
                <a:latin typeface="Arial" charset="0"/>
              </a:rPr>
              <a:t>2</a:t>
            </a:r>
            <a:r>
              <a:rPr lang="en-US" dirty="0" smtClean="0">
                <a:latin typeface="Arial" charset="0"/>
              </a:rPr>
              <a:t> .</a:t>
            </a:r>
          </a:p>
        </p:txBody>
      </p:sp>
      <p:pic>
        <p:nvPicPr>
          <p:cNvPr id="7" name="Picture 6" descr="slide11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3256" y="5105400"/>
            <a:ext cx="7507287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90736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5FE9A-FACB-4DDB-8BE4-A1EA913D653B}" type="slidenum">
              <a:rPr lang="en-US" smtClean="0"/>
              <a:t>111</a:t>
            </a:fld>
            <a:endParaRPr lang="en-US"/>
          </a:p>
        </p:txBody>
      </p:sp>
      <p:sp>
        <p:nvSpPr>
          <p:cNvPr id="4" name="Rectangle 7"/>
          <p:cNvSpPr txBox="1">
            <a:spLocks noChangeArrowheads="1"/>
          </p:cNvSpPr>
          <p:nvPr/>
        </p:nvSpPr>
        <p:spPr>
          <a:xfrm>
            <a:off x="475129" y="823912"/>
            <a:ext cx="8229600" cy="547688"/>
          </a:xfrm>
          <a:prstGeom prst="rect">
            <a:avLst/>
          </a:prstGeom>
          <a:noFill/>
          <a:ln/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Error Detection and Correction</a:t>
            </a:r>
            <a:endParaRPr lang="en-US" dirty="0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647421" y="1555750"/>
            <a:ext cx="7696200" cy="2976563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E4F5FF"/>
                </a:solidFill>
              </a14:hiddenFill>
            </a:ext>
          </a:extLst>
        </p:spPr>
        <p:txBody>
          <a:bodyPr/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40000"/>
              </a:spcBef>
              <a:tabLst>
                <a:tab pos="2398713" algn="l"/>
                <a:tab pos="5149850" algn="l"/>
              </a:tabLst>
            </a:pPr>
            <a:r>
              <a:rPr lang="en-US" dirty="0" smtClean="0">
                <a:latin typeface="Arial" charset="0"/>
              </a:rPr>
              <a:t>Each data bit contributes to the parity of its corresponding powers of 2.  Bit 10 contributes to bit 8 and 2.</a:t>
            </a:r>
          </a:p>
          <a:p>
            <a:pPr>
              <a:spcBef>
                <a:spcPct val="40000"/>
              </a:spcBef>
              <a:tabLst>
                <a:tab pos="2398713" algn="l"/>
                <a:tab pos="5149850" algn="l"/>
              </a:tabLst>
            </a:pPr>
            <a:r>
              <a:rPr lang="en-US" dirty="0" smtClean="0">
                <a:latin typeface="Arial" charset="0"/>
              </a:rPr>
              <a:t>Put the other way around, each parity bit takes parity from it’s corresponding data bits.  Bit 4 takes parity from 12, 7, 6, and 5.</a:t>
            </a:r>
          </a:p>
        </p:txBody>
      </p:sp>
      <p:pic>
        <p:nvPicPr>
          <p:cNvPr id="7" name="Picture 6" descr="slide11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3256" y="5105400"/>
            <a:ext cx="7507287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53722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5FE9A-FACB-4DDB-8BE4-A1EA913D653B}" type="slidenum">
              <a:rPr lang="en-US" smtClean="0"/>
              <a:t>112</a:t>
            </a:fld>
            <a:endParaRPr lang="en-US"/>
          </a:p>
        </p:txBody>
      </p:sp>
      <p:sp>
        <p:nvSpPr>
          <p:cNvPr id="4" name="Rectangle 7"/>
          <p:cNvSpPr txBox="1">
            <a:spLocks noChangeArrowheads="1"/>
          </p:cNvSpPr>
          <p:nvPr/>
        </p:nvSpPr>
        <p:spPr>
          <a:xfrm>
            <a:off x="475129" y="823912"/>
            <a:ext cx="8229600" cy="547688"/>
          </a:xfrm>
          <a:prstGeom prst="rect">
            <a:avLst/>
          </a:prstGeom>
          <a:noFill/>
          <a:ln/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Error Detection and Correction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2400" y="6250632"/>
            <a:ext cx="419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ym typeface="Symbol"/>
              </a:rPr>
              <a:t>2012 Jones and Bartlett Learning, LLC</a:t>
            </a:r>
          </a:p>
          <a:p>
            <a:r>
              <a:rPr lang="en-US" sz="1200" dirty="0" smtClean="0">
                <a:sym typeface="Symbol"/>
              </a:rPr>
              <a:t>www.jblearning.com</a:t>
            </a:r>
            <a:endParaRPr lang="en-US" sz="1200" dirty="0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475129" y="1828800"/>
            <a:ext cx="8229600" cy="3205163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E4F5FF"/>
                </a:solidFill>
              </a14:hiddenFill>
            </a:ext>
          </a:extLst>
        </p:spPr>
        <p:txBody>
          <a:bodyPr/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10000"/>
              </a:spcBef>
              <a:tabLst>
                <a:tab pos="2398713" algn="l"/>
                <a:tab pos="5149850" algn="l"/>
              </a:tabLst>
            </a:pPr>
            <a:r>
              <a:rPr lang="en-US" dirty="0" smtClean="0">
                <a:latin typeface="Arial" charset="0"/>
              </a:rPr>
              <a:t>Lets insert the data word 11010110 and use even parity for our check bits.</a:t>
            </a:r>
          </a:p>
          <a:p>
            <a:pPr>
              <a:spcBef>
                <a:spcPct val="10000"/>
              </a:spcBef>
              <a:tabLst>
                <a:tab pos="2398713" algn="l"/>
                <a:tab pos="5149850" algn="l"/>
              </a:tabLst>
            </a:pPr>
            <a:r>
              <a:rPr lang="en-US" dirty="0" smtClean="0">
                <a:latin typeface="Arial" charset="0"/>
              </a:rPr>
              <a:t>Since 1 (= 2</a:t>
            </a:r>
            <a:r>
              <a:rPr lang="en-US" baseline="30000" dirty="0" smtClean="0">
                <a:latin typeface="Arial" charset="0"/>
              </a:rPr>
              <a:t>0</a:t>
            </a:r>
            <a:r>
              <a:rPr lang="en-US" dirty="0" smtClean="0">
                <a:latin typeface="Arial" charset="0"/>
              </a:rPr>
              <a:t>) contributes to the values 3, 5, 7, 9, and 11, bit 1 will check parity over these bits.</a:t>
            </a:r>
          </a:p>
          <a:p>
            <a:pPr>
              <a:spcBef>
                <a:spcPct val="10000"/>
              </a:spcBef>
              <a:tabLst>
                <a:tab pos="2398713" algn="l"/>
                <a:tab pos="5149850" algn="l"/>
              </a:tabLst>
            </a:pPr>
            <a:r>
              <a:rPr lang="en-US" dirty="0">
                <a:latin typeface="Arial" charset="0"/>
              </a:rPr>
              <a:t>Since 2 (= 2</a:t>
            </a:r>
            <a:r>
              <a:rPr lang="en-US" baseline="30000" dirty="0">
                <a:latin typeface="Arial" charset="0"/>
              </a:rPr>
              <a:t>1</a:t>
            </a:r>
            <a:r>
              <a:rPr lang="en-US" dirty="0">
                <a:latin typeface="Arial" charset="0"/>
              </a:rPr>
              <a:t>) contributes to the values </a:t>
            </a:r>
            <a:r>
              <a:rPr lang="en-US" dirty="0" smtClean="0">
                <a:latin typeface="Arial" charset="0"/>
              </a:rPr>
              <a:t>3</a:t>
            </a:r>
            <a:r>
              <a:rPr lang="en-US" dirty="0">
                <a:latin typeface="Arial" charset="0"/>
              </a:rPr>
              <a:t>, 6, 7, 10, and 11, bit 2 will check parity over these bits.</a:t>
            </a:r>
          </a:p>
        </p:txBody>
      </p:sp>
      <p:pic>
        <p:nvPicPr>
          <p:cNvPr id="7" name="Picture 6" descr="slide11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8529" y="5262563"/>
            <a:ext cx="7469188" cy="78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33218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5FE9A-FACB-4DDB-8BE4-A1EA913D653B}" type="slidenum">
              <a:rPr lang="en-US" smtClean="0"/>
              <a:t>113</a:t>
            </a:fld>
            <a:endParaRPr lang="en-US"/>
          </a:p>
        </p:txBody>
      </p:sp>
      <p:sp>
        <p:nvSpPr>
          <p:cNvPr id="4" name="Rectangle 7"/>
          <p:cNvSpPr txBox="1">
            <a:spLocks noChangeArrowheads="1"/>
          </p:cNvSpPr>
          <p:nvPr/>
        </p:nvSpPr>
        <p:spPr>
          <a:xfrm>
            <a:off x="475129" y="823912"/>
            <a:ext cx="8229600" cy="547688"/>
          </a:xfrm>
          <a:prstGeom prst="rect">
            <a:avLst/>
          </a:prstGeom>
          <a:noFill/>
          <a:ln/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Error Detection and Correction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2400" y="6250632"/>
            <a:ext cx="419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ym typeface="Symbol"/>
              </a:rPr>
              <a:t>2012 Jones and Bartlett Learning, LLC</a:t>
            </a:r>
          </a:p>
          <a:p>
            <a:r>
              <a:rPr lang="en-US" sz="1200" dirty="0" smtClean="0">
                <a:sym typeface="Symbol"/>
              </a:rPr>
              <a:t>www.jblearning.com</a:t>
            </a:r>
            <a:endParaRPr lang="en-US" sz="1200" dirty="0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510988" y="2813050"/>
            <a:ext cx="7848600" cy="32766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E4F5FF"/>
                </a:solidFill>
              </a14:hiddenFill>
            </a:ext>
          </a:extLst>
        </p:spPr>
        <p:txBody>
          <a:bodyPr/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5000"/>
              </a:lnSpc>
              <a:tabLst>
                <a:tab pos="2398713" algn="l"/>
                <a:tab pos="5149850" algn="l"/>
              </a:tabLst>
            </a:pPr>
            <a:r>
              <a:rPr lang="en-US" dirty="0" smtClean="0">
                <a:latin typeface="Arial" charset="0"/>
              </a:rPr>
              <a:t>The completed code word is shown above.</a:t>
            </a:r>
          </a:p>
          <a:p>
            <a:pPr lvl="1">
              <a:lnSpc>
                <a:spcPct val="95000"/>
              </a:lnSpc>
              <a:buSzPct val="75000"/>
              <a:tabLst>
                <a:tab pos="2398713" algn="l"/>
                <a:tab pos="5149850" algn="l"/>
              </a:tabLst>
            </a:pPr>
            <a:r>
              <a:rPr lang="en-US" dirty="0" smtClean="0"/>
              <a:t>Bit 4 checks the bits 5, 6, 7, and 12, so its value is 1.</a:t>
            </a:r>
          </a:p>
          <a:p>
            <a:pPr lvl="1">
              <a:lnSpc>
                <a:spcPct val="95000"/>
              </a:lnSpc>
              <a:buSzPct val="75000"/>
              <a:tabLst>
                <a:tab pos="2398713" algn="l"/>
                <a:tab pos="5149850" algn="l"/>
              </a:tabLst>
            </a:pPr>
            <a:r>
              <a:rPr lang="en-US" dirty="0" smtClean="0"/>
              <a:t>Bit 8 checks the bits 9, 10, 11, and 12, so its value is also 1.</a:t>
            </a:r>
          </a:p>
          <a:p>
            <a:pPr>
              <a:lnSpc>
                <a:spcPct val="95000"/>
              </a:lnSpc>
              <a:tabLst>
                <a:tab pos="2398713" algn="l"/>
                <a:tab pos="5149850" algn="l"/>
              </a:tabLst>
            </a:pPr>
            <a:r>
              <a:rPr lang="en-US" dirty="0" smtClean="0">
                <a:latin typeface="Arial" charset="0"/>
              </a:rPr>
              <a:t>Using the Hamming algorithm, we can not only detect single bit errors in this code word, but also correct them!</a:t>
            </a:r>
          </a:p>
        </p:txBody>
      </p:sp>
      <p:pic>
        <p:nvPicPr>
          <p:cNvPr id="7" name="Picture 9" descr="slide11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788" y="1746250"/>
            <a:ext cx="7469188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46497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5FE9A-FACB-4DDB-8BE4-A1EA913D653B}" type="slidenum">
              <a:rPr lang="en-US" smtClean="0"/>
              <a:t>114</a:t>
            </a:fld>
            <a:endParaRPr lang="en-US"/>
          </a:p>
        </p:txBody>
      </p:sp>
      <p:sp>
        <p:nvSpPr>
          <p:cNvPr id="4" name="Rectangle 7"/>
          <p:cNvSpPr txBox="1">
            <a:spLocks noChangeArrowheads="1"/>
          </p:cNvSpPr>
          <p:nvPr/>
        </p:nvSpPr>
        <p:spPr>
          <a:xfrm>
            <a:off x="475129" y="823912"/>
            <a:ext cx="8229600" cy="547688"/>
          </a:xfrm>
          <a:prstGeom prst="rect">
            <a:avLst/>
          </a:prstGeom>
          <a:noFill/>
          <a:ln/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Error Detection and Correction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2400" y="6250632"/>
            <a:ext cx="419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ym typeface="Symbol"/>
              </a:rPr>
              <a:t>2012 Jones and Bartlett Learning, LLC</a:t>
            </a:r>
          </a:p>
          <a:p>
            <a:r>
              <a:rPr lang="en-US" sz="1200" dirty="0" smtClean="0">
                <a:sym typeface="Symbol"/>
              </a:rPr>
              <a:t>www.jblearning.com</a:t>
            </a:r>
            <a:endParaRPr lang="en-US" sz="1200" dirty="0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470647" y="2667000"/>
            <a:ext cx="8001000" cy="3281363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E4F5FF"/>
                </a:solidFill>
              </a14:hiddenFill>
            </a:ext>
          </a:extLst>
        </p:spPr>
        <p:txBody>
          <a:bodyPr/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25000"/>
              </a:spcBef>
              <a:tabLst>
                <a:tab pos="2398713" algn="l"/>
                <a:tab pos="5149850" algn="l"/>
              </a:tabLst>
            </a:pPr>
            <a:r>
              <a:rPr lang="en-US" dirty="0" smtClean="0">
                <a:latin typeface="Arial" charset="0"/>
              </a:rPr>
              <a:t>Suppose an error occurs in bit 5, as shown above.  Our parity bit values are:</a:t>
            </a:r>
          </a:p>
          <a:p>
            <a:pPr lvl="1">
              <a:spcBef>
                <a:spcPct val="25000"/>
              </a:spcBef>
              <a:buSzPct val="75000"/>
              <a:tabLst>
                <a:tab pos="2398713" algn="l"/>
                <a:tab pos="5149850" algn="l"/>
              </a:tabLst>
            </a:pPr>
            <a:r>
              <a:rPr lang="en-US" sz="2300" dirty="0" smtClean="0"/>
              <a:t>Bit 1 checks 3, 5, 7, 9, and 11. </a:t>
            </a:r>
            <a:r>
              <a:rPr lang="en-US" sz="2300" i="1" dirty="0" smtClean="0"/>
              <a:t>This is incorrect as we have a total of 2 ones (which is not odd parity).</a:t>
            </a:r>
          </a:p>
          <a:p>
            <a:pPr lvl="1">
              <a:spcBef>
                <a:spcPct val="25000"/>
              </a:spcBef>
              <a:buSzPct val="75000"/>
              <a:tabLst>
                <a:tab pos="2398713" algn="l"/>
                <a:tab pos="5149850" algn="l"/>
              </a:tabLst>
            </a:pPr>
            <a:r>
              <a:rPr lang="en-US" sz="2300" dirty="0" smtClean="0"/>
              <a:t>Bit 2 checks bits  3, 6, 7, 10, and 11. The parity is correct. </a:t>
            </a:r>
          </a:p>
          <a:p>
            <a:pPr lvl="1">
              <a:spcBef>
                <a:spcPct val="25000"/>
              </a:spcBef>
              <a:buSzPct val="75000"/>
              <a:tabLst>
                <a:tab pos="2398713" algn="l"/>
                <a:tab pos="5149850" algn="l"/>
              </a:tabLst>
            </a:pPr>
            <a:r>
              <a:rPr lang="en-US" sz="2300" dirty="0" smtClean="0"/>
              <a:t>Bit 4 checks bits 5, 6, 7, and 12. </a:t>
            </a:r>
            <a:r>
              <a:rPr lang="en-US" sz="2300" i="1" dirty="0" smtClean="0"/>
              <a:t>This parity is incorrect, as we have 2 ones.</a:t>
            </a:r>
          </a:p>
          <a:p>
            <a:pPr lvl="1">
              <a:spcBef>
                <a:spcPct val="25000"/>
              </a:spcBef>
              <a:buSzPct val="75000"/>
              <a:tabLst>
                <a:tab pos="2398713" algn="l"/>
                <a:tab pos="5149850" algn="l"/>
              </a:tabLst>
            </a:pPr>
            <a:r>
              <a:rPr lang="en-US" sz="2300" dirty="0" smtClean="0"/>
              <a:t>Bit 8 checks bit 9, 10, 11, and 12. This parity is correct.</a:t>
            </a:r>
            <a:endParaRPr lang="en-US" dirty="0" smtClean="0"/>
          </a:p>
          <a:p>
            <a:pPr>
              <a:spcBef>
                <a:spcPct val="25000"/>
              </a:spcBef>
              <a:tabLst>
                <a:tab pos="2398713" algn="l"/>
                <a:tab pos="5149850" algn="l"/>
              </a:tabLst>
            </a:pPr>
            <a:endParaRPr lang="en-US" dirty="0" smtClean="0">
              <a:latin typeface="Arial" charset="0"/>
            </a:endParaRPr>
          </a:p>
        </p:txBody>
      </p:sp>
      <p:pic>
        <p:nvPicPr>
          <p:cNvPr id="7" name="Picture 8" descr="slide11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8985" y="1779494"/>
            <a:ext cx="7481888" cy="78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597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5FE9A-FACB-4DDB-8BE4-A1EA913D653B}" type="slidenum">
              <a:rPr lang="en-US" smtClean="0"/>
              <a:t>115</a:t>
            </a:fld>
            <a:endParaRPr lang="en-US"/>
          </a:p>
        </p:txBody>
      </p:sp>
      <p:sp>
        <p:nvSpPr>
          <p:cNvPr id="4" name="Rectangle 7"/>
          <p:cNvSpPr txBox="1">
            <a:spLocks noChangeArrowheads="1"/>
          </p:cNvSpPr>
          <p:nvPr/>
        </p:nvSpPr>
        <p:spPr>
          <a:xfrm>
            <a:off x="475129" y="823912"/>
            <a:ext cx="8229600" cy="547688"/>
          </a:xfrm>
          <a:prstGeom prst="rect">
            <a:avLst/>
          </a:prstGeom>
          <a:noFill/>
          <a:ln/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Error Detection and Correction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2400" y="6250632"/>
            <a:ext cx="419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ym typeface="Symbol"/>
              </a:rPr>
              <a:t>2012 Jones and Bartlett Learning, LLC</a:t>
            </a:r>
          </a:p>
          <a:p>
            <a:r>
              <a:rPr lang="en-US" sz="1200" dirty="0" smtClean="0">
                <a:sym typeface="Symbol"/>
              </a:rPr>
              <a:t>www.jblearning.com</a:t>
            </a:r>
            <a:endParaRPr lang="en-US" sz="1200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488156" y="2654300"/>
            <a:ext cx="8001000" cy="36576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E4F5FF"/>
                </a:solidFill>
              </a14:hiddenFill>
            </a:ext>
          </a:extLst>
        </p:spPr>
        <p:txBody>
          <a:bodyPr/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25000"/>
              </a:spcBef>
              <a:tabLst>
                <a:tab pos="2398713" algn="l"/>
                <a:tab pos="5149850" algn="l"/>
              </a:tabLst>
            </a:pPr>
            <a:r>
              <a:rPr lang="en-US" dirty="0" smtClean="0">
                <a:latin typeface="Arial" charset="0"/>
              </a:rPr>
              <a:t>We have erroneous parity for check bits 1 and 4.</a:t>
            </a:r>
          </a:p>
          <a:p>
            <a:pPr>
              <a:spcBef>
                <a:spcPct val="25000"/>
              </a:spcBef>
              <a:tabLst>
                <a:tab pos="2398713" algn="l"/>
                <a:tab pos="5149850" algn="l"/>
              </a:tabLst>
            </a:pPr>
            <a:r>
              <a:rPr lang="en-US" dirty="0" smtClean="0">
                <a:latin typeface="Arial" charset="0"/>
              </a:rPr>
              <a:t>With </a:t>
            </a:r>
            <a:r>
              <a:rPr lang="en-US" i="1" dirty="0" smtClean="0">
                <a:latin typeface="Arial" charset="0"/>
              </a:rPr>
              <a:t>two</a:t>
            </a:r>
            <a:r>
              <a:rPr lang="en-US" dirty="0" smtClean="0">
                <a:latin typeface="Arial" charset="0"/>
              </a:rPr>
              <a:t> parity bits that don’t check, we know that the error is in the data, and not in a parity bit.</a:t>
            </a:r>
          </a:p>
          <a:p>
            <a:pPr lvl="1">
              <a:spcBef>
                <a:spcPct val="25000"/>
              </a:spcBef>
              <a:tabLst>
                <a:tab pos="2398713" algn="l"/>
                <a:tab pos="5149850" algn="l"/>
              </a:tabLst>
            </a:pPr>
            <a:r>
              <a:rPr lang="en-US" dirty="0" smtClean="0">
                <a:latin typeface="Arial" charset="0"/>
              </a:rPr>
              <a:t>Each data bit position is the sum of two or more powers of 2, so at least 2 parity bits would be affected if it was wrong.</a:t>
            </a:r>
          </a:p>
          <a:p>
            <a:pPr lvl="1">
              <a:spcBef>
                <a:spcPct val="25000"/>
              </a:spcBef>
              <a:tabLst>
                <a:tab pos="2398713" algn="l"/>
                <a:tab pos="5149850" algn="l"/>
              </a:tabLst>
            </a:pPr>
            <a:r>
              <a:rPr lang="en-US" dirty="0" smtClean="0">
                <a:latin typeface="Arial" charset="0"/>
              </a:rPr>
              <a:t>If only one parity bit doesn’t check, it must be the parity bit that is wrong.</a:t>
            </a:r>
          </a:p>
        </p:txBody>
      </p:sp>
      <p:pic>
        <p:nvPicPr>
          <p:cNvPr id="7" name="Picture 6" descr="slide11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956" y="1663700"/>
            <a:ext cx="7481888" cy="78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60933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5FE9A-FACB-4DDB-8BE4-A1EA913D653B}" type="slidenum">
              <a:rPr lang="en-US" smtClean="0"/>
              <a:t>116</a:t>
            </a:fld>
            <a:endParaRPr lang="en-US"/>
          </a:p>
        </p:txBody>
      </p:sp>
      <p:sp>
        <p:nvSpPr>
          <p:cNvPr id="4" name="Rectangle 7"/>
          <p:cNvSpPr txBox="1">
            <a:spLocks noChangeArrowheads="1"/>
          </p:cNvSpPr>
          <p:nvPr/>
        </p:nvSpPr>
        <p:spPr>
          <a:xfrm>
            <a:off x="475129" y="823912"/>
            <a:ext cx="8229600" cy="547688"/>
          </a:xfrm>
          <a:prstGeom prst="rect">
            <a:avLst/>
          </a:prstGeom>
          <a:noFill/>
          <a:ln/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Error Detection and Correction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2400" y="6250632"/>
            <a:ext cx="419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ym typeface="Symbol"/>
              </a:rPr>
              <a:t>2012 Jones and Bartlett Learning, LLC</a:t>
            </a:r>
          </a:p>
          <a:p>
            <a:r>
              <a:rPr lang="en-US" sz="1200" dirty="0" smtClean="0">
                <a:sym typeface="Symbol"/>
              </a:rPr>
              <a:t>www.jblearning.com</a:t>
            </a:r>
            <a:endParaRPr lang="en-US" sz="1200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488156" y="2654300"/>
            <a:ext cx="8001000" cy="36576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E4F5FF"/>
                </a:solidFill>
              </a14:hiddenFill>
            </a:ext>
          </a:extLst>
        </p:spPr>
        <p:txBody>
          <a:bodyPr/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25000"/>
              </a:spcBef>
              <a:tabLst>
                <a:tab pos="2398713" algn="l"/>
                <a:tab pos="5149850" algn="l"/>
              </a:tabLst>
            </a:pPr>
            <a:r>
              <a:rPr lang="en-US" dirty="0" smtClean="0">
                <a:latin typeface="Arial" charset="0"/>
              </a:rPr>
              <a:t>Which data bits are in error?  Bit 1 points to 3, 5, 7, 9, and 11.  Bit 4 points to 5, 6, 7, and 12.  Together they point to 5 and 7.  But bit 2, which also points to 7, shows no problem so the error must be bit 5. </a:t>
            </a:r>
            <a:endParaRPr lang="en-US" dirty="0">
              <a:latin typeface="Arial" charset="0"/>
            </a:endParaRPr>
          </a:p>
          <a:p>
            <a:pPr>
              <a:spcBef>
                <a:spcPct val="25000"/>
              </a:spcBef>
              <a:tabLst>
                <a:tab pos="2398713" algn="l"/>
                <a:tab pos="5149850" algn="l"/>
              </a:tabLst>
            </a:pPr>
            <a:r>
              <a:rPr lang="en-US" dirty="0" smtClean="0">
                <a:latin typeface="Arial" charset="0"/>
              </a:rPr>
              <a:t>More simply, we </a:t>
            </a:r>
            <a:r>
              <a:rPr lang="en-US" dirty="0">
                <a:latin typeface="Arial" charset="0"/>
              </a:rPr>
              <a:t>find out by adding the bit positions of the erroneous bits.</a:t>
            </a:r>
            <a:endParaRPr lang="en-US" dirty="0" smtClean="0">
              <a:latin typeface="Arial" charset="0"/>
            </a:endParaRPr>
          </a:p>
          <a:p>
            <a:pPr>
              <a:spcBef>
                <a:spcPct val="25000"/>
              </a:spcBef>
              <a:tabLst>
                <a:tab pos="2398713" algn="l"/>
                <a:tab pos="5149850" algn="l"/>
              </a:tabLst>
            </a:pPr>
            <a:r>
              <a:rPr lang="en-US" dirty="0" smtClean="0">
                <a:latin typeface="Arial" charset="0"/>
              </a:rPr>
              <a:t>1 + 4 = 5.  This tells us that the error is in bit 5. Flip bit 5 to a 1 and our data is restored.</a:t>
            </a:r>
          </a:p>
        </p:txBody>
      </p:sp>
      <p:pic>
        <p:nvPicPr>
          <p:cNvPr id="7" name="Picture 6" descr="slide11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956" y="1663700"/>
            <a:ext cx="7481888" cy="78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10181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Data Representation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000" dirty="0" smtClean="0"/>
              <a:t>END OF CHAPTER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5FE9A-FACB-4DDB-8BE4-A1EA913D653B}" type="slidenum">
              <a:rPr lang="en-US" smtClean="0"/>
              <a:t>117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0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5FE9A-FACB-4DDB-8BE4-A1EA913D653B}" type="slidenum">
              <a:rPr lang="en-US" smtClean="0"/>
              <a:t>12</a:t>
            </a:fld>
            <a:endParaRPr lang="en-US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369276" y="1600200"/>
            <a:ext cx="4659924" cy="44196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E4F5FF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300" b="1" dirty="0" smtClean="0">
                <a:latin typeface="Arial" charset="0"/>
              </a:rPr>
              <a:t>Another method uses division instead of subtraction.</a:t>
            </a:r>
          </a:p>
          <a:p>
            <a:pPr lvl="1">
              <a:spcBef>
                <a:spcPct val="40000"/>
              </a:spcBef>
            </a:pPr>
            <a:r>
              <a:rPr lang="en-US" dirty="0"/>
              <a:t>First we take the number that we wish to convert and divide it by the radix in which we want to express our result.</a:t>
            </a:r>
          </a:p>
          <a:p>
            <a:pPr lvl="1">
              <a:spcBef>
                <a:spcPct val="40000"/>
              </a:spcBef>
            </a:pPr>
            <a:r>
              <a:rPr lang="en-US" dirty="0"/>
              <a:t>In this case, </a:t>
            </a:r>
            <a:r>
              <a:rPr lang="en-US" dirty="0" smtClean="0"/>
              <a:t>8 </a:t>
            </a:r>
            <a:r>
              <a:rPr lang="en-US" dirty="0"/>
              <a:t>divides </a:t>
            </a:r>
            <a:r>
              <a:rPr lang="en-US" dirty="0" smtClean="0"/>
              <a:t>8763   1095 </a:t>
            </a:r>
            <a:r>
              <a:rPr lang="en-US" dirty="0"/>
              <a:t>times, with a remainder of </a:t>
            </a:r>
            <a:r>
              <a:rPr lang="en-US" dirty="0" smtClean="0"/>
              <a:t>3.</a:t>
            </a:r>
            <a:endParaRPr lang="en-US" dirty="0"/>
          </a:p>
          <a:p>
            <a:pPr lvl="1">
              <a:spcBef>
                <a:spcPct val="40000"/>
              </a:spcBef>
            </a:pPr>
            <a:r>
              <a:rPr lang="en-US" dirty="0"/>
              <a:t>Record the quotient and the remainder</a:t>
            </a:r>
          </a:p>
        </p:txBody>
      </p:sp>
      <p:sp>
        <p:nvSpPr>
          <p:cNvPr id="5" name="Rectangle 19"/>
          <p:cNvSpPr txBox="1">
            <a:spLocks noChangeArrowheads="1"/>
          </p:cNvSpPr>
          <p:nvPr/>
        </p:nvSpPr>
        <p:spPr>
          <a:xfrm>
            <a:off x="597877" y="762000"/>
            <a:ext cx="8077200" cy="547688"/>
          </a:xfrm>
          <a:prstGeom prst="rect">
            <a:avLst/>
          </a:prstGeom>
          <a:noFill/>
          <a:ln/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 </a:t>
            </a:r>
            <a:r>
              <a:rPr lang="en-US" dirty="0" smtClean="0"/>
              <a:t>  Converting Between Bases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217826" y="1738589"/>
            <a:ext cx="176234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  8 |</a:t>
            </a:r>
            <a:r>
              <a:rPr lang="en-US" sz="2400" u="sng" dirty="0" smtClean="0"/>
              <a:t>8763</a:t>
            </a:r>
            <a:r>
              <a:rPr lang="en-US" sz="2400" dirty="0" smtClean="0"/>
              <a:t>    3</a:t>
            </a:r>
          </a:p>
          <a:p>
            <a:r>
              <a:rPr lang="en-US" sz="2400" dirty="0" smtClean="0"/>
              <a:t>       1095    </a:t>
            </a:r>
          </a:p>
        </p:txBody>
      </p:sp>
    </p:spTree>
    <p:extLst>
      <p:ext uri="{BB962C8B-B14F-4D97-AF65-F5344CB8AC3E}">
        <p14:creationId xmlns:p14="http://schemas.microsoft.com/office/powerpoint/2010/main" val="4183024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5FE9A-FACB-4DDB-8BE4-A1EA913D653B}" type="slidenum">
              <a:rPr lang="en-US" smtClean="0"/>
              <a:t>13</a:t>
            </a:fld>
            <a:endParaRPr lang="en-US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369276" y="1600200"/>
            <a:ext cx="4659924" cy="44196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E4F5FF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300" b="1" dirty="0">
                <a:latin typeface="Arial" charset="0"/>
              </a:rPr>
              <a:t>Converting 8763 to base 8…</a:t>
            </a:r>
          </a:p>
          <a:p>
            <a:pPr lvl="1">
              <a:spcBef>
                <a:spcPct val="40000"/>
              </a:spcBef>
            </a:pPr>
            <a:r>
              <a:rPr lang="en-US" dirty="0" smtClean="0"/>
              <a:t>Divide 1095 by 8.</a:t>
            </a:r>
            <a:endParaRPr lang="en-US" dirty="0"/>
          </a:p>
          <a:p>
            <a:pPr lvl="1">
              <a:spcBef>
                <a:spcPct val="40000"/>
              </a:spcBef>
            </a:pPr>
            <a:r>
              <a:rPr lang="en-US" dirty="0"/>
              <a:t>Our remainder is </a:t>
            </a:r>
            <a:r>
              <a:rPr lang="en-US" dirty="0" smtClean="0"/>
              <a:t>7, </a:t>
            </a:r>
            <a:r>
              <a:rPr lang="en-US" dirty="0"/>
              <a:t>and the quotient is </a:t>
            </a:r>
            <a:r>
              <a:rPr lang="en-US" dirty="0" smtClean="0"/>
              <a:t>136.</a:t>
            </a:r>
            <a:endParaRPr lang="en-US" dirty="0"/>
          </a:p>
        </p:txBody>
      </p:sp>
      <p:sp>
        <p:nvSpPr>
          <p:cNvPr id="5" name="Rectangle 19"/>
          <p:cNvSpPr txBox="1">
            <a:spLocks noChangeArrowheads="1"/>
          </p:cNvSpPr>
          <p:nvPr/>
        </p:nvSpPr>
        <p:spPr>
          <a:xfrm>
            <a:off x="597877" y="762000"/>
            <a:ext cx="8077200" cy="547688"/>
          </a:xfrm>
          <a:prstGeom prst="rect">
            <a:avLst/>
          </a:prstGeom>
          <a:noFill/>
          <a:ln/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 </a:t>
            </a:r>
            <a:r>
              <a:rPr lang="en-US" dirty="0" smtClean="0"/>
              <a:t>  Converting Between Bases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217826" y="1738589"/>
            <a:ext cx="179581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  8 |</a:t>
            </a:r>
            <a:r>
              <a:rPr lang="en-US" sz="2400" u="sng" dirty="0" smtClean="0"/>
              <a:t>8763</a:t>
            </a:r>
            <a:r>
              <a:rPr lang="en-US" sz="2400" dirty="0" smtClean="0"/>
              <a:t>    3</a:t>
            </a:r>
          </a:p>
          <a:p>
            <a:r>
              <a:rPr lang="en-US" sz="2400" dirty="0" smtClean="0"/>
              <a:t>   8  |</a:t>
            </a:r>
            <a:r>
              <a:rPr lang="en-US" sz="2400" u="sng" dirty="0" smtClean="0"/>
              <a:t>1095</a:t>
            </a:r>
            <a:r>
              <a:rPr lang="en-US" sz="2400" dirty="0" smtClean="0"/>
              <a:t>   7</a:t>
            </a:r>
          </a:p>
          <a:p>
            <a:r>
              <a:rPr lang="en-US" sz="2400" dirty="0" smtClean="0"/>
              <a:t>          136</a:t>
            </a:r>
          </a:p>
        </p:txBody>
      </p:sp>
    </p:spTree>
    <p:extLst>
      <p:ext uri="{BB962C8B-B14F-4D97-AF65-F5344CB8AC3E}">
        <p14:creationId xmlns:p14="http://schemas.microsoft.com/office/powerpoint/2010/main" val="3512137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5FE9A-FACB-4DDB-8BE4-A1EA913D653B}" type="slidenum">
              <a:rPr lang="en-US" smtClean="0"/>
              <a:t>14</a:t>
            </a:fld>
            <a:endParaRPr lang="en-US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369276" y="1600200"/>
            <a:ext cx="4659924" cy="44196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E4F5FF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300" b="1" dirty="0">
                <a:latin typeface="Arial" charset="0"/>
              </a:rPr>
              <a:t>Converting 8763 to base 8…</a:t>
            </a:r>
          </a:p>
          <a:p>
            <a:pPr lvl="1">
              <a:spcBef>
                <a:spcPct val="40000"/>
              </a:spcBef>
            </a:pPr>
            <a:r>
              <a:rPr lang="en-US" dirty="0"/>
              <a:t>Continue in this way until the quotient is zero.</a:t>
            </a:r>
          </a:p>
          <a:p>
            <a:pPr lvl="1">
              <a:spcBef>
                <a:spcPct val="40000"/>
              </a:spcBef>
            </a:pPr>
            <a:r>
              <a:rPr lang="en-US" dirty="0"/>
              <a:t>In the final calculation, we note that </a:t>
            </a:r>
            <a:r>
              <a:rPr lang="en-US" dirty="0" smtClean="0"/>
              <a:t>8 </a:t>
            </a:r>
            <a:r>
              <a:rPr lang="en-US" dirty="0"/>
              <a:t>divides 2 zero times with a remainder of 2.</a:t>
            </a:r>
          </a:p>
          <a:p>
            <a:pPr lvl="1">
              <a:spcBef>
                <a:spcPct val="40000"/>
              </a:spcBef>
            </a:pPr>
            <a:r>
              <a:rPr lang="en-US" dirty="0"/>
              <a:t>Our result, reading from bottom to top is:</a:t>
            </a:r>
          </a:p>
          <a:p>
            <a:pPr lvl="1">
              <a:spcBef>
                <a:spcPct val="40000"/>
              </a:spcBef>
              <a:buFontTx/>
              <a:buNone/>
            </a:pPr>
            <a:r>
              <a:rPr lang="en-US" dirty="0"/>
              <a:t>                 </a:t>
            </a:r>
            <a:r>
              <a:rPr lang="en-US" dirty="0" smtClean="0"/>
              <a:t>8763</a:t>
            </a:r>
            <a:r>
              <a:rPr lang="en-US" baseline="-25000" dirty="0" smtClean="0"/>
              <a:t>10</a:t>
            </a:r>
            <a:r>
              <a:rPr lang="en-US" dirty="0" smtClean="0"/>
              <a:t> </a:t>
            </a:r>
            <a:r>
              <a:rPr lang="en-US" dirty="0"/>
              <a:t>= 21073</a:t>
            </a:r>
            <a:r>
              <a:rPr lang="en-US" baseline="-25000" dirty="0"/>
              <a:t>8</a:t>
            </a:r>
            <a:endParaRPr lang="en-US" dirty="0"/>
          </a:p>
        </p:txBody>
      </p:sp>
      <p:sp>
        <p:nvSpPr>
          <p:cNvPr id="5" name="Rectangle 19"/>
          <p:cNvSpPr txBox="1">
            <a:spLocks noChangeArrowheads="1"/>
          </p:cNvSpPr>
          <p:nvPr/>
        </p:nvSpPr>
        <p:spPr>
          <a:xfrm>
            <a:off x="597877" y="762000"/>
            <a:ext cx="8077200" cy="547688"/>
          </a:xfrm>
          <a:prstGeom prst="rect">
            <a:avLst/>
          </a:prstGeom>
          <a:noFill/>
          <a:ln/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 </a:t>
            </a:r>
            <a:r>
              <a:rPr lang="en-US" dirty="0" smtClean="0"/>
              <a:t>  Converting Between Bases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217826" y="1738589"/>
            <a:ext cx="1832553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  8 |</a:t>
            </a:r>
            <a:r>
              <a:rPr lang="en-US" sz="2400" u="sng" dirty="0" smtClean="0"/>
              <a:t>8763</a:t>
            </a:r>
            <a:r>
              <a:rPr lang="en-US" sz="2400" dirty="0" smtClean="0"/>
              <a:t>    3</a:t>
            </a:r>
          </a:p>
          <a:p>
            <a:r>
              <a:rPr lang="en-US" sz="2400" dirty="0" smtClean="0"/>
              <a:t>   8  |</a:t>
            </a:r>
            <a:r>
              <a:rPr lang="en-US" sz="2400" u="sng" dirty="0" smtClean="0"/>
              <a:t>1095</a:t>
            </a:r>
            <a:r>
              <a:rPr lang="en-US" sz="2400" dirty="0" smtClean="0"/>
              <a:t>   7</a:t>
            </a:r>
          </a:p>
          <a:p>
            <a:r>
              <a:rPr lang="en-US" sz="2400" dirty="0" smtClean="0"/>
              <a:t>    8   </a:t>
            </a:r>
            <a:r>
              <a:rPr lang="en-US" sz="2400" dirty="0"/>
              <a:t>|</a:t>
            </a:r>
            <a:r>
              <a:rPr lang="en-US" sz="2400" u="sng" dirty="0"/>
              <a:t>136</a:t>
            </a:r>
            <a:r>
              <a:rPr lang="en-US" sz="2400" dirty="0"/>
              <a:t>   0</a:t>
            </a:r>
          </a:p>
          <a:p>
            <a:r>
              <a:rPr lang="en-US" sz="2400" dirty="0"/>
              <a:t>      8   }</a:t>
            </a:r>
            <a:r>
              <a:rPr lang="en-US" sz="2400" u="sng" dirty="0"/>
              <a:t>17</a:t>
            </a:r>
            <a:r>
              <a:rPr lang="en-US" sz="2400" dirty="0"/>
              <a:t>    1</a:t>
            </a:r>
          </a:p>
          <a:p>
            <a:r>
              <a:rPr lang="en-US" sz="2400" dirty="0"/>
              <a:t>       8   |</a:t>
            </a:r>
            <a:r>
              <a:rPr lang="en-US" sz="2400" u="sng" dirty="0"/>
              <a:t>2</a:t>
            </a:r>
            <a:r>
              <a:rPr lang="en-US" sz="2400" dirty="0"/>
              <a:t>    2</a:t>
            </a:r>
          </a:p>
          <a:p>
            <a:r>
              <a:rPr lang="en-US" sz="2400" dirty="0"/>
              <a:t>              0</a:t>
            </a:r>
          </a:p>
        </p:txBody>
      </p:sp>
    </p:spTree>
    <p:extLst>
      <p:ext uri="{BB962C8B-B14F-4D97-AF65-F5344CB8AC3E}">
        <p14:creationId xmlns:p14="http://schemas.microsoft.com/office/powerpoint/2010/main" val="4237254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5FE9A-FACB-4DDB-8BE4-A1EA913D653B}" type="slidenum">
              <a:rPr lang="en-US" smtClean="0"/>
              <a:t>15</a:t>
            </a:fld>
            <a:endParaRPr lang="en-US"/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636494" y="1890712"/>
            <a:ext cx="7772400" cy="411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E4F5FF"/>
                </a:solidFill>
              </a14:hiddenFill>
            </a:ext>
          </a:extLst>
        </p:spPr>
        <p:txBody>
          <a:bodyPr/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40000"/>
              </a:spcBef>
            </a:pPr>
            <a:r>
              <a:rPr lang="en-US" smtClean="0">
                <a:latin typeface="Arial" charset="0"/>
              </a:rPr>
              <a:t>Fractional values can be approximated in all base systems.</a:t>
            </a:r>
            <a:endParaRPr lang="en-US" sz="2800" baseline="-25000" smtClean="0"/>
          </a:p>
          <a:p>
            <a:pPr>
              <a:spcBef>
                <a:spcPct val="40000"/>
              </a:spcBef>
            </a:pPr>
            <a:r>
              <a:rPr lang="en-US" smtClean="0">
                <a:latin typeface="Arial" charset="0"/>
              </a:rPr>
              <a:t>Unlike integer values, fractions do not necessarily have exact representations under all radices.</a:t>
            </a:r>
          </a:p>
          <a:p>
            <a:r>
              <a:rPr lang="en-US" smtClean="0">
                <a:latin typeface="Arial" charset="0"/>
              </a:rPr>
              <a:t>The quantity </a:t>
            </a:r>
            <a:r>
              <a:rPr lang="en-US" sz="3000" smtClean="0">
                <a:latin typeface="Arial" charset="0"/>
              </a:rPr>
              <a:t>½</a:t>
            </a:r>
            <a:r>
              <a:rPr lang="en-US" smtClean="0">
                <a:latin typeface="Arial" charset="0"/>
              </a:rPr>
              <a:t>  is exactly representable in the binary and decimal systems, but is not in the ternary (base 3) numbering system.</a:t>
            </a:r>
            <a:endParaRPr lang="en-US" sz="2800" baseline="-25000"/>
          </a:p>
        </p:txBody>
      </p:sp>
      <p:sp>
        <p:nvSpPr>
          <p:cNvPr id="4" name="Rectangle 7"/>
          <p:cNvSpPr txBox="1">
            <a:spLocks noChangeArrowheads="1"/>
          </p:cNvSpPr>
          <p:nvPr/>
        </p:nvSpPr>
        <p:spPr>
          <a:xfrm>
            <a:off x="1093694" y="823912"/>
            <a:ext cx="7315200" cy="547688"/>
          </a:xfrm>
          <a:prstGeom prst="rect">
            <a:avLst/>
          </a:prstGeom>
          <a:noFill/>
          <a:ln/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Converting Between Bases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52400" y="6250632"/>
            <a:ext cx="419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ym typeface="Symbol"/>
              </a:rPr>
              <a:t>2012 Jones and Bartlett Learning, LLC</a:t>
            </a:r>
          </a:p>
          <a:p>
            <a:r>
              <a:rPr lang="en-US" sz="1200" dirty="0" smtClean="0">
                <a:sym typeface="Symbol"/>
              </a:rPr>
              <a:t>www.jblearning.com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504376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5FE9A-FACB-4DDB-8BE4-A1EA913D653B}" type="slidenum">
              <a:rPr lang="en-US" smtClean="0"/>
              <a:t>16</a:t>
            </a:fld>
            <a:endParaRPr lang="en-US"/>
          </a:p>
        </p:txBody>
      </p:sp>
      <p:sp>
        <p:nvSpPr>
          <p:cNvPr id="4" name="Rectangle 7"/>
          <p:cNvSpPr txBox="1">
            <a:spLocks noChangeArrowheads="1"/>
          </p:cNvSpPr>
          <p:nvPr/>
        </p:nvSpPr>
        <p:spPr>
          <a:xfrm>
            <a:off x="1093694" y="823912"/>
            <a:ext cx="7315200" cy="547688"/>
          </a:xfrm>
          <a:prstGeom prst="rect">
            <a:avLst/>
          </a:prstGeom>
          <a:noFill/>
          <a:ln/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Converting Between Bases</a:t>
            </a:r>
            <a:endParaRPr lang="en-US" dirty="0"/>
          </a:p>
        </p:txBody>
      </p:sp>
      <p:sp>
        <p:nvSpPr>
          <p:cNvPr id="6" name="Rectangle 1027"/>
          <p:cNvSpPr txBox="1">
            <a:spLocks noChangeArrowheads="1"/>
          </p:cNvSpPr>
          <p:nvPr/>
        </p:nvSpPr>
        <p:spPr>
          <a:xfrm>
            <a:off x="609600" y="1981200"/>
            <a:ext cx="7772400" cy="411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E4F5FF"/>
                </a:solidFill>
              </a14:hiddenFill>
            </a:ext>
          </a:extLst>
        </p:spPr>
        <p:txBody>
          <a:bodyPr/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>
                <a:latin typeface="Arial" charset="0"/>
              </a:rPr>
              <a:t>Fractional decimal values have nonzero digits to the right of the decimal point.</a:t>
            </a:r>
            <a:endParaRPr lang="en-US" sz="2800" baseline="-25000" smtClean="0"/>
          </a:p>
          <a:p>
            <a:r>
              <a:rPr lang="en-US" smtClean="0">
                <a:latin typeface="Arial" charset="0"/>
              </a:rPr>
              <a:t>Fractional values of other radix systems have nonzero digits to the right of the </a:t>
            </a:r>
            <a:r>
              <a:rPr lang="en-US" i="1" smtClean="0">
                <a:latin typeface="Arial" charset="0"/>
              </a:rPr>
              <a:t>radix point</a:t>
            </a:r>
            <a:r>
              <a:rPr lang="en-US" smtClean="0">
                <a:latin typeface="Arial" charset="0"/>
              </a:rPr>
              <a:t>.</a:t>
            </a:r>
          </a:p>
          <a:p>
            <a:r>
              <a:rPr lang="en-US" smtClean="0">
                <a:latin typeface="Arial" charset="0"/>
              </a:rPr>
              <a:t>Numerals to the right of a radix point represent negative powers of the radix:</a:t>
            </a:r>
            <a:endParaRPr lang="en-US" sz="2800" baseline="-25000" dirty="0"/>
          </a:p>
        </p:txBody>
      </p:sp>
      <p:sp>
        <p:nvSpPr>
          <p:cNvPr id="7" name="Text Box 1028"/>
          <p:cNvSpPr txBox="1">
            <a:spLocks noChangeArrowheads="1"/>
          </p:cNvSpPr>
          <p:nvPr/>
        </p:nvSpPr>
        <p:spPr bwMode="auto">
          <a:xfrm>
            <a:off x="1790700" y="4572000"/>
            <a:ext cx="5410200" cy="175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lvl="1">
              <a:spcBef>
                <a:spcPct val="20000"/>
              </a:spcBef>
            </a:pPr>
            <a:r>
              <a:rPr lang="en-US" sz="2400" u="none" baseline="0" dirty="0"/>
              <a:t>0.47</a:t>
            </a:r>
            <a:r>
              <a:rPr lang="en-US" sz="2400" u="none" baseline="-25000" dirty="0"/>
              <a:t>10</a:t>
            </a:r>
            <a:r>
              <a:rPr lang="en-US" sz="2400" u="none" baseline="0" dirty="0"/>
              <a:t> =  4 </a:t>
            </a:r>
            <a:r>
              <a:rPr lang="en-US" sz="2400" u="none" baseline="0" dirty="0">
                <a:sym typeface="Symbol" pitchFamily="18" charset="2"/>
              </a:rPr>
              <a:t></a:t>
            </a:r>
            <a:r>
              <a:rPr lang="en-US" sz="2400" u="none" baseline="0" dirty="0"/>
              <a:t> 10</a:t>
            </a:r>
            <a:r>
              <a:rPr lang="en-US" sz="2400" u="none" dirty="0"/>
              <a:t> -1</a:t>
            </a:r>
            <a:r>
              <a:rPr lang="en-US" sz="2400" u="none" baseline="0" dirty="0"/>
              <a:t> + 7 </a:t>
            </a:r>
            <a:r>
              <a:rPr lang="en-US" sz="2400" u="none" baseline="0" dirty="0">
                <a:sym typeface="Symbol" pitchFamily="18" charset="2"/>
              </a:rPr>
              <a:t></a:t>
            </a:r>
            <a:r>
              <a:rPr lang="en-US" sz="2400" u="none" baseline="0" dirty="0"/>
              <a:t> 10</a:t>
            </a:r>
            <a:r>
              <a:rPr lang="en-US" sz="2400" u="none" dirty="0"/>
              <a:t> -2</a:t>
            </a:r>
            <a:r>
              <a:rPr lang="en-US" u="none" baseline="0" dirty="0"/>
              <a:t> </a:t>
            </a:r>
          </a:p>
          <a:p>
            <a:pPr lvl="1">
              <a:spcBef>
                <a:spcPct val="20000"/>
              </a:spcBef>
            </a:pPr>
            <a:r>
              <a:rPr lang="en-US" sz="2400" u="none" baseline="0" dirty="0"/>
              <a:t>0.11</a:t>
            </a:r>
            <a:r>
              <a:rPr lang="en-US" sz="2400" u="none" baseline="-25000" dirty="0"/>
              <a:t>2</a:t>
            </a:r>
            <a:r>
              <a:rPr lang="en-US" sz="2400" u="none" baseline="0" dirty="0"/>
              <a:t>  =  1 </a:t>
            </a:r>
            <a:r>
              <a:rPr lang="en-US" sz="2400" u="none" baseline="0" dirty="0">
                <a:sym typeface="Symbol" pitchFamily="18" charset="2"/>
              </a:rPr>
              <a:t></a:t>
            </a:r>
            <a:r>
              <a:rPr lang="en-US" sz="2400" u="none" baseline="0" dirty="0"/>
              <a:t> 2</a:t>
            </a:r>
            <a:r>
              <a:rPr lang="en-US" sz="2400" u="none" dirty="0"/>
              <a:t> -1</a:t>
            </a:r>
            <a:r>
              <a:rPr lang="en-US" sz="2400" u="none" baseline="0" dirty="0"/>
              <a:t> + 1 </a:t>
            </a:r>
            <a:r>
              <a:rPr lang="en-US" sz="2400" u="none" baseline="0" dirty="0">
                <a:sym typeface="Symbol" pitchFamily="18" charset="2"/>
              </a:rPr>
              <a:t></a:t>
            </a:r>
            <a:r>
              <a:rPr lang="en-US" sz="2400" u="none" baseline="0" dirty="0"/>
              <a:t> 2</a:t>
            </a:r>
            <a:r>
              <a:rPr lang="en-US" sz="2400" u="none" dirty="0"/>
              <a:t> -2  </a:t>
            </a:r>
          </a:p>
          <a:p>
            <a:pPr lvl="1">
              <a:spcBef>
                <a:spcPct val="5000"/>
              </a:spcBef>
            </a:pPr>
            <a:r>
              <a:rPr lang="en-US" sz="2400" u="none" baseline="0" dirty="0"/>
              <a:t>          =     </a:t>
            </a:r>
            <a:r>
              <a:rPr lang="en-US" sz="3000" u="none" baseline="0" dirty="0"/>
              <a:t>½    </a:t>
            </a:r>
            <a:r>
              <a:rPr lang="en-US" sz="2400" u="none" baseline="0" dirty="0"/>
              <a:t>+</a:t>
            </a:r>
            <a:r>
              <a:rPr lang="en-US" sz="3000" u="none" baseline="0" dirty="0"/>
              <a:t>   ¼</a:t>
            </a:r>
            <a:r>
              <a:rPr lang="en-US" u="none" baseline="0" dirty="0"/>
              <a:t> </a:t>
            </a:r>
            <a:endParaRPr lang="en-US" sz="2400" u="none" dirty="0"/>
          </a:p>
          <a:p>
            <a:pPr lvl="1">
              <a:spcBef>
                <a:spcPct val="5000"/>
              </a:spcBef>
            </a:pPr>
            <a:r>
              <a:rPr lang="en-US" sz="2400" u="none" dirty="0"/>
              <a:t>              </a:t>
            </a:r>
            <a:r>
              <a:rPr lang="en-US" sz="2400" u="none" baseline="0" dirty="0"/>
              <a:t> =    0.5</a:t>
            </a:r>
            <a:r>
              <a:rPr lang="en-US" sz="2400" u="none" baseline="-25000" dirty="0"/>
              <a:t>      </a:t>
            </a:r>
            <a:r>
              <a:rPr lang="en-US" sz="2400" u="none" baseline="0" dirty="0"/>
              <a:t>+    0.25 =  0.75</a:t>
            </a:r>
            <a:endParaRPr lang="en-US" u="none" baseline="0" dirty="0"/>
          </a:p>
        </p:txBody>
      </p:sp>
      <p:sp>
        <p:nvSpPr>
          <p:cNvPr id="9" name="TextBox 8"/>
          <p:cNvSpPr txBox="1"/>
          <p:nvPr/>
        </p:nvSpPr>
        <p:spPr>
          <a:xfrm>
            <a:off x="152400" y="6250632"/>
            <a:ext cx="419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ym typeface="Symbol"/>
              </a:rPr>
              <a:t>2012 Jones and Bartlett Learning, LLC</a:t>
            </a:r>
          </a:p>
          <a:p>
            <a:r>
              <a:rPr lang="en-US" sz="1200" dirty="0" smtClean="0">
                <a:sym typeface="Symbol"/>
              </a:rPr>
              <a:t>www.jblearning.com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608044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5FE9A-FACB-4DDB-8BE4-A1EA913D653B}" type="slidenum">
              <a:rPr lang="en-US" smtClean="0"/>
              <a:t>17</a:t>
            </a:fld>
            <a:endParaRPr lang="en-US"/>
          </a:p>
        </p:txBody>
      </p:sp>
      <p:sp>
        <p:nvSpPr>
          <p:cNvPr id="4" name="Rectangle 7"/>
          <p:cNvSpPr txBox="1">
            <a:spLocks noChangeArrowheads="1"/>
          </p:cNvSpPr>
          <p:nvPr/>
        </p:nvSpPr>
        <p:spPr>
          <a:xfrm>
            <a:off x="1093694" y="823912"/>
            <a:ext cx="7315200" cy="547688"/>
          </a:xfrm>
          <a:prstGeom prst="rect">
            <a:avLst/>
          </a:prstGeom>
          <a:noFill/>
          <a:ln/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Converting Between Bases</a:t>
            </a:r>
            <a:endParaRPr lang="en-US" dirty="0"/>
          </a:p>
        </p:txBody>
      </p:sp>
      <p:sp>
        <p:nvSpPr>
          <p:cNvPr id="8" name="Rectangle 1027"/>
          <p:cNvSpPr txBox="1">
            <a:spLocks noChangeArrowheads="1"/>
          </p:cNvSpPr>
          <p:nvPr/>
        </p:nvSpPr>
        <p:spPr>
          <a:xfrm>
            <a:off x="623047" y="1828800"/>
            <a:ext cx="7924800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E4F5FF"/>
                </a:solidFill>
              </a14:hiddenFill>
            </a:ext>
          </a:extLst>
        </p:spPr>
        <p:txBody>
          <a:bodyPr/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40000"/>
              </a:spcBef>
            </a:pPr>
            <a:r>
              <a:rPr lang="en-US" dirty="0" smtClean="0">
                <a:latin typeface="Arial" charset="0"/>
              </a:rPr>
              <a:t>As with whole-number conversions, you can use either of two methods: a subtraction method or an easy multiplication method.</a:t>
            </a:r>
          </a:p>
          <a:p>
            <a:pPr>
              <a:spcBef>
                <a:spcPct val="40000"/>
              </a:spcBef>
            </a:pPr>
            <a:r>
              <a:rPr lang="en-US" dirty="0" smtClean="0">
                <a:latin typeface="Arial" charset="0"/>
              </a:rPr>
              <a:t>The subtraction method for fractions is identical to the subtraction method for whole numbers. Instead of subtracting positive powers of the target radix, we subtract negative powers of the radix.</a:t>
            </a:r>
          </a:p>
          <a:p>
            <a:pPr>
              <a:spcBef>
                <a:spcPct val="40000"/>
              </a:spcBef>
            </a:pPr>
            <a:r>
              <a:rPr lang="en-US" dirty="0" smtClean="0">
                <a:latin typeface="Arial" charset="0"/>
              </a:rPr>
              <a:t>We always start with the largest value first, </a:t>
            </a:r>
            <a:r>
              <a:rPr lang="en-US" i="1" dirty="0" smtClean="0">
                <a:latin typeface="Arial" charset="0"/>
              </a:rPr>
              <a:t>n </a:t>
            </a:r>
            <a:r>
              <a:rPr lang="en-US" baseline="30000" dirty="0" smtClean="0">
                <a:latin typeface="Arial" charset="0"/>
              </a:rPr>
              <a:t>-1</a:t>
            </a:r>
            <a:r>
              <a:rPr lang="en-US" dirty="0" smtClean="0">
                <a:latin typeface="Arial" charset="0"/>
              </a:rPr>
              <a:t>, where </a:t>
            </a:r>
            <a:r>
              <a:rPr lang="en-US" i="1" dirty="0" smtClean="0">
                <a:latin typeface="Arial" charset="0"/>
              </a:rPr>
              <a:t>n</a:t>
            </a:r>
            <a:r>
              <a:rPr lang="en-US" dirty="0" smtClean="0">
                <a:latin typeface="Arial" charset="0"/>
              </a:rPr>
              <a:t> is our radix, and work our way along using larger negative exponents.</a:t>
            </a:r>
            <a:endParaRPr lang="en-US" sz="2800" baseline="-25000" dirty="0"/>
          </a:p>
        </p:txBody>
      </p:sp>
      <p:sp>
        <p:nvSpPr>
          <p:cNvPr id="9" name="TextBox 8"/>
          <p:cNvSpPr txBox="1"/>
          <p:nvPr/>
        </p:nvSpPr>
        <p:spPr>
          <a:xfrm>
            <a:off x="152400" y="6250632"/>
            <a:ext cx="419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ym typeface="Symbol"/>
              </a:rPr>
              <a:t>2012 Jones and Bartlett Learning, LLC</a:t>
            </a:r>
          </a:p>
          <a:p>
            <a:r>
              <a:rPr lang="en-US" sz="1200" dirty="0" smtClean="0">
                <a:sym typeface="Symbol"/>
              </a:rPr>
              <a:t>www.jblearning.com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472295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5FE9A-FACB-4DDB-8BE4-A1EA913D653B}" type="slidenum">
              <a:rPr lang="en-US" smtClean="0"/>
              <a:t>18</a:t>
            </a:fld>
            <a:endParaRPr lang="en-US"/>
          </a:p>
        </p:txBody>
      </p:sp>
      <p:sp>
        <p:nvSpPr>
          <p:cNvPr id="4" name="Rectangle 7"/>
          <p:cNvSpPr txBox="1">
            <a:spLocks noChangeArrowheads="1"/>
          </p:cNvSpPr>
          <p:nvPr/>
        </p:nvSpPr>
        <p:spPr>
          <a:xfrm>
            <a:off x="1093694" y="823912"/>
            <a:ext cx="7315200" cy="547688"/>
          </a:xfrm>
          <a:prstGeom prst="rect">
            <a:avLst/>
          </a:prstGeom>
          <a:noFill/>
          <a:ln/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Converting Between Bases</a:t>
            </a:r>
            <a:endParaRPr lang="en-US" dirty="0"/>
          </a:p>
        </p:txBody>
      </p:sp>
      <p:sp>
        <p:nvSpPr>
          <p:cNvPr id="5" name="Rectangle 1027"/>
          <p:cNvSpPr txBox="1">
            <a:spLocks noChangeArrowheads="1"/>
          </p:cNvSpPr>
          <p:nvPr/>
        </p:nvSpPr>
        <p:spPr>
          <a:xfrm>
            <a:off x="685800" y="1828800"/>
            <a:ext cx="3962400" cy="44196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E4F5FF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300" b="1" smtClean="0">
                <a:latin typeface="Arial" charset="0"/>
              </a:rPr>
              <a:t>The calculation to the right is an example of using the subtraction method to convert the decimal 0.8125 to binary.</a:t>
            </a:r>
            <a:endParaRPr lang="en-US" sz="2700" smtClean="0"/>
          </a:p>
          <a:p>
            <a:pPr lvl="1">
              <a:spcBef>
                <a:spcPct val="40000"/>
              </a:spcBef>
            </a:pPr>
            <a:r>
              <a:rPr lang="en-US" smtClean="0"/>
              <a:t>Our result, reading from </a:t>
            </a:r>
            <a:r>
              <a:rPr lang="en-US" u="sng" smtClean="0"/>
              <a:t>top to bottom</a:t>
            </a:r>
            <a:r>
              <a:rPr lang="en-US" smtClean="0"/>
              <a:t> is:</a:t>
            </a:r>
          </a:p>
          <a:p>
            <a:pPr lvl="1">
              <a:spcBef>
                <a:spcPct val="40000"/>
              </a:spcBef>
              <a:buFontTx/>
              <a:buNone/>
            </a:pPr>
            <a:r>
              <a:rPr lang="en-US" smtClean="0"/>
              <a:t>         0.8125</a:t>
            </a:r>
            <a:r>
              <a:rPr lang="en-US" baseline="-25000" smtClean="0"/>
              <a:t>10</a:t>
            </a:r>
            <a:r>
              <a:rPr lang="en-US" smtClean="0"/>
              <a:t> = 0.1101</a:t>
            </a:r>
            <a:r>
              <a:rPr lang="en-US" baseline="-25000" smtClean="0"/>
              <a:t>2</a:t>
            </a:r>
            <a:endParaRPr lang="en-US" b="1" smtClean="0">
              <a:latin typeface="Arial" charset="0"/>
            </a:endParaRPr>
          </a:p>
          <a:p>
            <a:pPr lvl="1">
              <a:spcBef>
                <a:spcPct val="40000"/>
              </a:spcBef>
            </a:pPr>
            <a:r>
              <a:rPr lang="en-US" smtClean="0"/>
              <a:t>Of course, this method works with any base, not just binary.</a:t>
            </a:r>
            <a:endParaRPr lang="en-US" dirty="0"/>
          </a:p>
        </p:txBody>
      </p:sp>
      <p:pic>
        <p:nvPicPr>
          <p:cNvPr id="6" name="Picture 1030" descr="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1930588"/>
            <a:ext cx="3821113" cy="4341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152400" y="6250632"/>
            <a:ext cx="419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ym typeface="Symbol"/>
              </a:rPr>
              <a:t>2012 Jones and Bartlett Learning, LLC</a:t>
            </a:r>
          </a:p>
          <a:p>
            <a:r>
              <a:rPr lang="en-US" sz="1200" dirty="0" smtClean="0">
                <a:sym typeface="Symbol"/>
              </a:rPr>
              <a:t>www.jblearning.com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247552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5FE9A-FACB-4DDB-8BE4-A1EA913D653B}" type="slidenum">
              <a:rPr lang="en-US" smtClean="0"/>
              <a:t>19</a:t>
            </a:fld>
            <a:endParaRPr lang="en-US"/>
          </a:p>
        </p:txBody>
      </p:sp>
      <p:sp>
        <p:nvSpPr>
          <p:cNvPr id="4" name="Rectangle 7"/>
          <p:cNvSpPr txBox="1">
            <a:spLocks noChangeArrowheads="1"/>
          </p:cNvSpPr>
          <p:nvPr/>
        </p:nvSpPr>
        <p:spPr>
          <a:xfrm>
            <a:off x="1093694" y="823912"/>
            <a:ext cx="7315200" cy="547688"/>
          </a:xfrm>
          <a:prstGeom prst="rect">
            <a:avLst/>
          </a:prstGeom>
          <a:noFill/>
          <a:ln/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Converting Between Bases</a:t>
            </a:r>
            <a:endParaRPr lang="en-US" dirty="0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672353" y="1752600"/>
            <a:ext cx="4191000" cy="44196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E4F5FF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300" b="1" smtClean="0">
                <a:latin typeface="Arial" charset="0"/>
              </a:rPr>
              <a:t>Using the multiplication method to convert the decimal 0.8125 to binary, we multiply by the radix 2.</a:t>
            </a:r>
            <a:endParaRPr lang="en-US" sz="2700" smtClean="0"/>
          </a:p>
          <a:p>
            <a:pPr lvl="1">
              <a:spcBef>
                <a:spcPct val="40000"/>
              </a:spcBef>
            </a:pPr>
            <a:r>
              <a:rPr lang="en-US" smtClean="0"/>
              <a:t>The first product carries into the units place.</a:t>
            </a:r>
            <a:endParaRPr lang="en-US"/>
          </a:p>
        </p:txBody>
      </p:sp>
      <p:pic>
        <p:nvPicPr>
          <p:cNvPr id="8" name="Picture 5" descr="5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64056" y="1752600"/>
            <a:ext cx="3144838" cy="4602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152400" y="6250632"/>
            <a:ext cx="419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ym typeface="Symbol"/>
              </a:rPr>
              <a:t>2012 Jones and Bartlett Learning, LLC</a:t>
            </a:r>
          </a:p>
          <a:p>
            <a:r>
              <a:rPr lang="en-US" sz="1200" dirty="0" smtClean="0">
                <a:sym typeface="Symbol"/>
              </a:rPr>
              <a:t>www.jblearning.com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818442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1676400" y="936931"/>
            <a:ext cx="5715000" cy="547687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>
                <a:solidFill>
                  <a:schemeClr val="tx1"/>
                </a:solidFill>
              </a:rPr>
              <a:t>Chapter 2 Objectives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ectangle 4"/>
          <p:cNvSpPr txBox="1">
            <a:spLocks noChangeArrowheads="1"/>
          </p:cNvSpPr>
          <p:nvPr/>
        </p:nvSpPr>
        <p:spPr>
          <a:xfrm>
            <a:off x="533400" y="1865618"/>
            <a:ext cx="8001000" cy="39624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E4F5FF"/>
                </a:solidFill>
              </a14:hiddenFill>
            </a:ext>
          </a:extLst>
        </p:spPr>
        <p:txBody>
          <a:bodyPr/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  <a:spcBef>
                <a:spcPct val="30000"/>
              </a:spcBef>
            </a:pPr>
            <a:r>
              <a:rPr lang="en-US" dirty="0" smtClean="0">
                <a:latin typeface="Arial" charset="0"/>
              </a:rPr>
              <a:t>Understand the fundamentals of numerical data representation and manipulation in digital computers.</a:t>
            </a:r>
          </a:p>
          <a:p>
            <a:pPr>
              <a:lnSpc>
                <a:spcPct val="120000"/>
              </a:lnSpc>
              <a:spcBef>
                <a:spcPct val="30000"/>
              </a:spcBef>
            </a:pPr>
            <a:r>
              <a:rPr lang="en-US" dirty="0" smtClean="0">
                <a:latin typeface="Arial" charset="0"/>
              </a:rPr>
              <a:t>Master the skill of converting between various important radix systems.</a:t>
            </a:r>
          </a:p>
          <a:p>
            <a:pPr>
              <a:lnSpc>
                <a:spcPct val="120000"/>
              </a:lnSpc>
              <a:spcBef>
                <a:spcPct val="30000"/>
              </a:spcBef>
            </a:pPr>
            <a:r>
              <a:rPr lang="en-US" dirty="0" smtClean="0">
                <a:latin typeface="Arial" charset="0"/>
              </a:rPr>
              <a:t>Understand how errors can occur in computations because of overflow and truncation.</a:t>
            </a:r>
            <a:endParaRPr lang="en-US" dirty="0">
              <a:latin typeface="Arial" charset="0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5FE9A-FACB-4DDB-8BE4-A1EA913D653B}" type="slidenum">
              <a:rPr lang="en-US" smtClean="0"/>
              <a:t>2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52400" y="6250632"/>
            <a:ext cx="419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ym typeface="Symbol"/>
              </a:rPr>
              <a:t>2012 Jones and Bartlett Learning, LLC</a:t>
            </a:r>
          </a:p>
          <a:p>
            <a:r>
              <a:rPr lang="en-US" sz="1200" dirty="0" smtClean="0">
                <a:sym typeface="Symbol"/>
              </a:rPr>
              <a:t>www.jblearning.com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320999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5FE9A-FACB-4DDB-8BE4-A1EA913D653B}" type="slidenum">
              <a:rPr lang="en-US" smtClean="0"/>
              <a:t>20</a:t>
            </a:fld>
            <a:endParaRPr lang="en-US"/>
          </a:p>
        </p:txBody>
      </p:sp>
      <p:sp>
        <p:nvSpPr>
          <p:cNvPr id="4" name="Rectangle 7"/>
          <p:cNvSpPr txBox="1">
            <a:spLocks noChangeArrowheads="1"/>
          </p:cNvSpPr>
          <p:nvPr/>
        </p:nvSpPr>
        <p:spPr>
          <a:xfrm>
            <a:off x="1093694" y="823912"/>
            <a:ext cx="7315200" cy="547688"/>
          </a:xfrm>
          <a:prstGeom prst="rect">
            <a:avLst/>
          </a:prstGeom>
          <a:noFill/>
          <a:ln/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Converting Between Bases</a:t>
            </a:r>
            <a:endParaRPr lang="en-US" dirty="0"/>
          </a:p>
        </p:txBody>
      </p:sp>
      <p:pic>
        <p:nvPicPr>
          <p:cNvPr id="5" name="Picture 1029" descr="5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1780381"/>
            <a:ext cx="3135313" cy="4589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1026"/>
          <p:cNvSpPr txBox="1">
            <a:spLocks noChangeArrowheads="1"/>
          </p:cNvSpPr>
          <p:nvPr/>
        </p:nvSpPr>
        <p:spPr>
          <a:xfrm>
            <a:off x="685800" y="1656556"/>
            <a:ext cx="4876800" cy="44196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E4F5FF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300" b="1" smtClean="0">
                <a:latin typeface="Arial" charset="0"/>
              </a:rPr>
              <a:t>Converting 0.8125 to binary . . .</a:t>
            </a:r>
            <a:endParaRPr lang="en-US" smtClean="0"/>
          </a:p>
          <a:p>
            <a:pPr lvl="2">
              <a:buFont typeface="Times New Roman" pitchFamily="18" charset="0"/>
              <a:buChar char="–"/>
            </a:pPr>
            <a:endParaRPr lang="en-US" smtClean="0"/>
          </a:p>
          <a:p>
            <a:pPr lvl="2">
              <a:buFont typeface="Times New Roman" pitchFamily="18" charset="0"/>
              <a:buChar char="–"/>
            </a:pPr>
            <a:r>
              <a:rPr lang="en-US" smtClean="0"/>
              <a:t>Ignoring the value in the units place at each step, continue multiplying each fractional part by the radix.</a:t>
            </a:r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52400" y="6250632"/>
            <a:ext cx="419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ym typeface="Symbol"/>
              </a:rPr>
              <a:t>2012 Jones and Bartlett Learning, LLC</a:t>
            </a:r>
          </a:p>
          <a:p>
            <a:r>
              <a:rPr lang="en-US" sz="1200" dirty="0" smtClean="0">
                <a:sym typeface="Symbol"/>
              </a:rPr>
              <a:t>www.jblearning.com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823159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5FE9A-FACB-4DDB-8BE4-A1EA913D653B}" type="slidenum">
              <a:rPr lang="en-US" smtClean="0"/>
              <a:t>21</a:t>
            </a:fld>
            <a:endParaRPr lang="en-US"/>
          </a:p>
        </p:txBody>
      </p:sp>
      <p:sp>
        <p:nvSpPr>
          <p:cNvPr id="4" name="Rectangle 7"/>
          <p:cNvSpPr txBox="1">
            <a:spLocks noChangeArrowheads="1"/>
          </p:cNvSpPr>
          <p:nvPr/>
        </p:nvSpPr>
        <p:spPr>
          <a:xfrm>
            <a:off x="1093694" y="823912"/>
            <a:ext cx="7315200" cy="547688"/>
          </a:xfrm>
          <a:prstGeom prst="rect">
            <a:avLst/>
          </a:prstGeom>
          <a:noFill/>
          <a:ln/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Converting Between Bases</a:t>
            </a:r>
            <a:endParaRPr lang="en-US" dirty="0"/>
          </a:p>
        </p:txBody>
      </p:sp>
      <p:pic>
        <p:nvPicPr>
          <p:cNvPr id="5" name="Picture 1029" descr="5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4625" y="1571625"/>
            <a:ext cx="3135313" cy="4589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1027"/>
          <p:cNvSpPr txBox="1">
            <a:spLocks noChangeArrowheads="1"/>
          </p:cNvSpPr>
          <p:nvPr/>
        </p:nvSpPr>
        <p:spPr>
          <a:xfrm>
            <a:off x="381000" y="1594037"/>
            <a:ext cx="4876800" cy="47244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E4F5FF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300" b="1" dirty="0" smtClean="0">
                <a:latin typeface="Arial" charset="0"/>
              </a:rPr>
              <a:t>Converting 0.8125 to binary . . .</a:t>
            </a:r>
          </a:p>
          <a:p>
            <a:pPr lvl="1"/>
            <a:r>
              <a:rPr lang="en-US" dirty="0" smtClean="0"/>
              <a:t>You are finished when the product is zero, or until you have reached the desired number of binary places.</a:t>
            </a:r>
          </a:p>
          <a:p>
            <a:pPr lvl="1"/>
            <a:r>
              <a:rPr lang="en-US" dirty="0" smtClean="0"/>
              <a:t>Our result, reading from top to bottom is:</a:t>
            </a:r>
          </a:p>
          <a:p>
            <a:pPr lvl="1">
              <a:buFontTx/>
              <a:buNone/>
            </a:pPr>
            <a:r>
              <a:rPr lang="en-US" dirty="0" smtClean="0"/>
              <a:t>        0.8125</a:t>
            </a:r>
            <a:r>
              <a:rPr lang="en-US" baseline="-25000" dirty="0" smtClean="0"/>
              <a:t>10</a:t>
            </a:r>
            <a:r>
              <a:rPr lang="en-US" dirty="0" smtClean="0"/>
              <a:t> = 0.1101</a:t>
            </a:r>
            <a:r>
              <a:rPr lang="en-US" baseline="-25000" dirty="0" smtClean="0"/>
              <a:t>2</a:t>
            </a:r>
          </a:p>
          <a:p>
            <a:pPr lvl="1"/>
            <a:r>
              <a:rPr lang="en-US" dirty="0" smtClean="0"/>
              <a:t>This method also works with any base. Just use the target radix as the multiplier.</a:t>
            </a:r>
          </a:p>
          <a:p>
            <a:pPr lvl="1">
              <a:spcBef>
                <a:spcPct val="40000"/>
              </a:spcBef>
              <a:buFontTx/>
              <a:buNone/>
            </a:pPr>
            <a:endParaRPr lang="en-US" baseline="-25000" dirty="0"/>
          </a:p>
        </p:txBody>
      </p:sp>
      <p:sp>
        <p:nvSpPr>
          <p:cNvPr id="7" name="TextBox 6"/>
          <p:cNvSpPr txBox="1"/>
          <p:nvPr/>
        </p:nvSpPr>
        <p:spPr>
          <a:xfrm>
            <a:off x="152400" y="6250632"/>
            <a:ext cx="419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ym typeface="Symbol"/>
              </a:rPr>
              <a:t>2012 Jones and Bartlett Learning, LLC</a:t>
            </a:r>
          </a:p>
          <a:p>
            <a:r>
              <a:rPr lang="en-US" sz="1200" dirty="0" smtClean="0">
                <a:sym typeface="Symbol"/>
              </a:rPr>
              <a:t>www.jblearning.com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367517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5FE9A-FACB-4DDB-8BE4-A1EA913D653B}" type="slidenum">
              <a:rPr lang="en-US" smtClean="0"/>
              <a:t>22</a:t>
            </a:fld>
            <a:endParaRPr lang="en-US"/>
          </a:p>
        </p:txBody>
      </p:sp>
      <p:sp>
        <p:nvSpPr>
          <p:cNvPr id="4" name="Rectangle 7"/>
          <p:cNvSpPr txBox="1">
            <a:spLocks noChangeArrowheads="1"/>
          </p:cNvSpPr>
          <p:nvPr/>
        </p:nvSpPr>
        <p:spPr>
          <a:xfrm>
            <a:off x="1093694" y="823912"/>
            <a:ext cx="7315200" cy="547688"/>
          </a:xfrm>
          <a:prstGeom prst="rect">
            <a:avLst/>
          </a:prstGeom>
          <a:noFill/>
          <a:ln/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Converting Between Bases</a:t>
            </a:r>
            <a:endParaRPr lang="en-US" dirty="0"/>
          </a:p>
        </p:txBody>
      </p:sp>
      <p:sp>
        <p:nvSpPr>
          <p:cNvPr id="5" name="Rectangle 1027"/>
          <p:cNvSpPr txBox="1">
            <a:spLocks noChangeArrowheads="1"/>
          </p:cNvSpPr>
          <p:nvPr/>
        </p:nvSpPr>
        <p:spPr>
          <a:xfrm>
            <a:off x="582706" y="1752600"/>
            <a:ext cx="7924800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E4F5FF"/>
                </a:solidFill>
              </a14:hiddenFill>
            </a:ext>
          </a:extLst>
        </p:spPr>
        <p:txBody>
          <a:bodyPr/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40000"/>
              </a:spcBef>
            </a:pPr>
            <a:r>
              <a:rPr lang="en-US" smtClean="0">
                <a:latin typeface="Arial" charset="0"/>
              </a:rPr>
              <a:t>The binary numbering system is the most important radix system for digital computers.</a:t>
            </a:r>
          </a:p>
          <a:p>
            <a:pPr>
              <a:spcBef>
                <a:spcPct val="40000"/>
              </a:spcBef>
            </a:pPr>
            <a:r>
              <a:rPr lang="en-US" smtClean="0">
                <a:latin typeface="Arial" charset="0"/>
              </a:rPr>
              <a:t>However, it is difficult to read long strings of binary numbers -- and even a modestly-sized decimal number becomes a very long binary number.</a:t>
            </a:r>
          </a:p>
          <a:p>
            <a:pPr lvl="1">
              <a:spcBef>
                <a:spcPct val="40000"/>
              </a:spcBef>
            </a:pPr>
            <a:r>
              <a:rPr lang="en-US" smtClean="0"/>
              <a:t>For example:    11010100011011</a:t>
            </a:r>
            <a:r>
              <a:rPr lang="en-US" baseline="-25000" smtClean="0"/>
              <a:t>2</a:t>
            </a:r>
            <a:r>
              <a:rPr lang="en-US" smtClean="0"/>
              <a:t> = 13595</a:t>
            </a:r>
            <a:r>
              <a:rPr lang="en-US" baseline="-25000" smtClean="0"/>
              <a:t>10</a:t>
            </a:r>
            <a:endParaRPr lang="en-US" smtClean="0"/>
          </a:p>
          <a:p>
            <a:pPr>
              <a:spcBef>
                <a:spcPct val="40000"/>
              </a:spcBef>
            </a:pPr>
            <a:r>
              <a:rPr lang="en-US" smtClean="0">
                <a:latin typeface="Arial" charset="0"/>
              </a:rPr>
              <a:t>For compactness and ease of reading, binary values are usually expressed using the hexadecimal, or base-16, numbering system.</a:t>
            </a:r>
            <a:endParaRPr lang="en-US" sz="2800" baseline="-25000"/>
          </a:p>
        </p:txBody>
      </p:sp>
      <p:sp>
        <p:nvSpPr>
          <p:cNvPr id="6" name="TextBox 5"/>
          <p:cNvSpPr txBox="1"/>
          <p:nvPr/>
        </p:nvSpPr>
        <p:spPr>
          <a:xfrm>
            <a:off x="152400" y="6250632"/>
            <a:ext cx="419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ym typeface="Symbol"/>
              </a:rPr>
              <a:t>2012 Jones and Bartlett Learning, LLC</a:t>
            </a:r>
          </a:p>
          <a:p>
            <a:r>
              <a:rPr lang="en-US" sz="1200" dirty="0" smtClean="0">
                <a:sym typeface="Symbol"/>
              </a:rPr>
              <a:t>www.jblearning.com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574460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5FE9A-FACB-4DDB-8BE4-A1EA913D653B}" type="slidenum">
              <a:rPr lang="en-US" smtClean="0"/>
              <a:t>23</a:t>
            </a:fld>
            <a:endParaRPr lang="en-US"/>
          </a:p>
        </p:txBody>
      </p:sp>
      <p:sp>
        <p:nvSpPr>
          <p:cNvPr id="4" name="Rectangle 7"/>
          <p:cNvSpPr txBox="1">
            <a:spLocks noChangeArrowheads="1"/>
          </p:cNvSpPr>
          <p:nvPr/>
        </p:nvSpPr>
        <p:spPr>
          <a:xfrm>
            <a:off x="1093694" y="823912"/>
            <a:ext cx="7315200" cy="547688"/>
          </a:xfrm>
          <a:prstGeom prst="rect">
            <a:avLst/>
          </a:prstGeom>
          <a:noFill/>
          <a:ln/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Converting Between Bases</a:t>
            </a:r>
            <a:endParaRPr lang="en-US" dirty="0"/>
          </a:p>
        </p:txBody>
      </p:sp>
      <p:sp>
        <p:nvSpPr>
          <p:cNvPr id="5" name="Rectangle 1027"/>
          <p:cNvSpPr txBox="1">
            <a:spLocks noChangeArrowheads="1"/>
          </p:cNvSpPr>
          <p:nvPr/>
        </p:nvSpPr>
        <p:spPr>
          <a:xfrm>
            <a:off x="609600" y="1752600"/>
            <a:ext cx="7924800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E4F5FF"/>
                </a:solidFill>
              </a14:hiddenFill>
            </a:ext>
          </a:extLst>
        </p:spPr>
        <p:txBody>
          <a:bodyPr/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10000"/>
              </a:spcBef>
            </a:pPr>
            <a:r>
              <a:rPr lang="en-US" smtClean="0">
                <a:latin typeface="Arial" charset="0"/>
              </a:rPr>
              <a:t>The hexadecimal numbering system uses the numerals 0 through 9 and the letters A through F.</a:t>
            </a:r>
          </a:p>
          <a:p>
            <a:pPr lvl="1">
              <a:spcBef>
                <a:spcPct val="10000"/>
              </a:spcBef>
            </a:pPr>
            <a:r>
              <a:rPr lang="en-US" smtClean="0"/>
              <a:t>The decimal number 12 is C</a:t>
            </a:r>
            <a:r>
              <a:rPr lang="en-US" baseline="-25000" smtClean="0"/>
              <a:t>16</a:t>
            </a:r>
            <a:r>
              <a:rPr lang="en-US" smtClean="0"/>
              <a:t>.</a:t>
            </a:r>
          </a:p>
          <a:p>
            <a:pPr lvl="1">
              <a:spcBef>
                <a:spcPct val="10000"/>
              </a:spcBef>
            </a:pPr>
            <a:r>
              <a:rPr lang="en-US" smtClean="0"/>
              <a:t>The decimal number 26 is 1A</a:t>
            </a:r>
            <a:r>
              <a:rPr lang="en-US" baseline="-25000" smtClean="0"/>
              <a:t>16</a:t>
            </a:r>
            <a:r>
              <a:rPr lang="en-US" smtClean="0"/>
              <a:t>.</a:t>
            </a:r>
          </a:p>
          <a:p>
            <a:pPr>
              <a:spcBef>
                <a:spcPct val="10000"/>
              </a:spcBef>
            </a:pPr>
            <a:r>
              <a:rPr lang="en-US" smtClean="0">
                <a:latin typeface="Arial" charset="0"/>
              </a:rPr>
              <a:t>It is easy to convert between base 16 and base 2, because 16 = 2</a:t>
            </a:r>
            <a:r>
              <a:rPr lang="en-US" baseline="30000" smtClean="0">
                <a:latin typeface="Arial" charset="0"/>
              </a:rPr>
              <a:t>4</a:t>
            </a:r>
            <a:r>
              <a:rPr lang="en-US" smtClean="0">
                <a:latin typeface="Arial" charset="0"/>
              </a:rPr>
              <a:t>.</a:t>
            </a:r>
          </a:p>
          <a:p>
            <a:pPr>
              <a:spcBef>
                <a:spcPct val="10000"/>
              </a:spcBef>
            </a:pPr>
            <a:r>
              <a:rPr lang="en-US" smtClean="0">
                <a:latin typeface="Arial" charset="0"/>
              </a:rPr>
              <a:t>Thus, to convert from binary to hexadecimal, all we need to do is group the binary digits into groups of four</a:t>
            </a:r>
            <a:r>
              <a:rPr lang="en-US" smtClean="0"/>
              <a:t>.</a:t>
            </a:r>
          </a:p>
          <a:p>
            <a:pPr>
              <a:spcBef>
                <a:spcPct val="10000"/>
              </a:spcBef>
            </a:pPr>
            <a:endParaRPr lang="en-US" sz="2800" baseline="-25000" dirty="0"/>
          </a:p>
        </p:txBody>
      </p:sp>
      <p:sp>
        <p:nvSpPr>
          <p:cNvPr id="6" name="Text Box 1029"/>
          <p:cNvSpPr txBox="1">
            <a:spLocks noChangeArrowheads="1"/>
          </p:cNvSpPr>
          <p:nvPr/>
        </p:nvSpPr>
        <p:spPr bwMode="auto">
          <a:xfrm>
            <a:off x="1788458" y="5815862"/>
            <a:ext cx="6898342" cy="46166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u="none" baseline="0" dirty="0">
                <a:solidFill>
                  <a:srgbClr val="CC3300"/>
                </a:solidFill>
              </a:rPr>
              <a:t>A group of four binary digits is called a </a:t>
            </a:r>
            <a:r>
              <a:rPr lang="en-US" sz="2400" b="1" u="none" baseline="0" dirty="0" err="1">
                <a:solidFill>
                  <a:srgbClr val="CC3300"/>
                </a:solidFill>
              </a:rPr>
              <a:t>hextet</a:t>
            </a:r>
            <a:endParaRPr lang="en-US" sz="2400" b="1" u="none" baseline="0" dirty="0">
              <a:solidFill>
                <a:srgbClr val="CC33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2400" y="6250632"/>
            <a:ext cx="419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ym typeface="Symbol"/>
              </a:rPr>
              <a:t>2012 Jones and Bartlett Learning, LLC</a:t>
            </a:r>
          </a:p>
          <a:p>
            <a:r>
              <a:rPr lang="en-US" sz="1200" dirty="0" smtClean="0">
                <a:sym typeface="Symbol"/>
              </a:rPr>
              <a:t>www.jblearning.com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457706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5FE9A-FACB-4DDB-8BE4-A1EA913D653B}" type="slidenum">
              <a:rPr lang="en-US" smtClean="0"/>
              <a:t>24</a:t>
            </a:fld>
            <a:endParaRPr lang="en-US"/>
          </a:p>
        </p:txBody>
      </p:sp>
      <p:sp>
        <p:nvSpPr>
          <p:cNvPr id="4" name="Rectangle 7"/>
          <p:cNvSpPr txBox="1">
            <a:spLocks noChangeArrowheads="1"/>
          </p:cNvSpPr>
          <p:nvPr/>
        </p:nvSpPr>
        <p:spPr>
          <a:xfrm>
            <a:off x="1093694" y="823912"/>
            <a:ext cx="7315200" cy="547688"/>
          </a:xfrm>
          <a:prstGeom prst="rect">
            <a:avLst/>
          </a:prstGeom>
          <a:noFill/>
          <a:ln/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Converting Between Bases</a:t>
            </a:r>
            <a:endParaRPr lang="en-US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582706" y="1905000"/>
            <a:ext cx="7924800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</a:extLst>
        </p:spPr>
        <p:txBody>
          <a:bodyPr/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40000"/>
              </a:spcBef>
            </a:pPr>
            <a:r>
              <a:rPr lang="en-US" smtClean="0">
                <a:latin typeface="Arial" charset="0"/>
              </a:rPr>
              <a:t>Using groups of hextets, the binary number </a:t>
            </a:r>
            <a:r>
              <a:rPr lang="en-US" smtClean="0"/>
              <a:t>11010100011011</a:t>
            </a:r>
            <a:r>
              <a:rPr lang="en-US" baseline="-25000" smtClean="0"/>
              <a:t>2</a:t>
            </a:r>
            <a:r>
              <a:rPr lang="en-US" smtClean="0"/>
              <a:t> (= 13595</a:t>
            </a:r>
            <a:r>
              <a:rPr lang="en-US" baseline="-25000" smtClean="0"/>
              <a:t>10</a:t>
            </a:r>
            <a:r>
              <a:rPr lang="en-US" smtClean="0">
                <a:latin typeface="Arial" charset="0"/>
              </a:rPr>
              <a:t>) in hexadecimal is:</a:t>
            </a:r>
          </a:p>
          <a:p>
            <a:pPr>
              <a:spcBef>
                <a:spcPct val="40000"/>
              </a:spcBef>
            </a:pPr>
            <a:endParaRPr lang="en-US" smtClean="0">
              <a:latin typeface="Arial" charset="0"/>
            </a:endParaRPr>
          </a:p>
          <a:p>
            <a:pPr>
              <a:spcBef>
                <a:spcPct val="40000"/>
              </a:spcBef>
            </a:pPr>
            <a:endParaRPr lang="en-US" smtClean="0">
              <a:latin typeface="Arial" charset="0"/>
            </a:endParaRPr>
          </a:p>
          <a:p>
            <a:pPr>
              <a:spcBef>
                <a:spcPct val="40000"/>
              </a:spcBef>
            </a:pPr>
            <a:r>
              <a:rPr lang="en-US" smtClean="0">
                <a:latin typeface="Arial" charset="0"/>
              </a:rPr>
              <a:t>Octal (base 8) values are derived from binary by using groups of three bits (8 = 2</a:t>
            </a:r>
            <a:r>
              <a:rPr lang="en-US" baseline="30000" smtClean="0">
                <a:latin typeface="Arial" charset="0"/>
              </a:rPr>
              <a:t>3</a:t>
            </a:r>
            <a:r>
              <a:rPr lang="en-US" smtClean="0">
                <a:latin typeface="Arial" charset="0"/>
              </a:rPr>
              <a:t>):</a:t>
            </a:r>
            <a:endParaRPr lang="en-US">
              <a:latin typeface="Arial" charset="0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1128993" y="5836041"/>
            <a:ext cx="6656294" cy="46166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u="none" baseline="0" dirty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Octal was very useful when computers used six-bit words</a:t>
            </a:r>
            <a:r>
              <a:rPr lang="en-US" sz="2400" b="1" u="none" baseline="0" dirty="0">
                <a:solidFill>
                  <a:srgbClr val="CC3300"/>
                </a:solidFill>
              </a:rPr>
              <a:t>.</a:t>
            </a:r>
          </a:p>
        </p:txBody>
      </p:sp>
      <p:pic>
        <p:nvPicPr>
          <p:cNvPr id="7" name="Picture 5" descr="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7106" y="2895600"/>
            <a:ext cx="3665538" cy="911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6" descr="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7106" y="4876800"/>
            <a:ext cx="3638550" cy="8969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5688106" y="2895600"/>
            <a:ext cx="2667000" cy="8255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 i="1" u="none" baseline="0">
                <a:solidFill>
                  <a:srgbClr val="CC3300"/>
                </a:solidFill>
              </a:rPr>
              <a:t>If the number of bits is not a multiple of 4, pad on the left with zeros.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52400" y="6250632"/>
            <a:ext cx="419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ym typeface="Symbol"/>
              </a:rPr>
              <a:t>2012 Jones and Bartlett Learning, LLC</a:t>
            </a:r>
          </a:p>
          <a:p>
            <a:r>
              <a:rPr lang="en-US" sz="1200" dirty="0" smtClean="0">
                <a:sym typeface="Symbol"/>
              </a:rPr>
              <a:t>www.jblearning.com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626571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5FE9A-FACB-4DDB-8BE4-A1EA913D653B}" type="slidenum">
              <a:rPr lang="en-US" smtClean="0"/>
              <a:t>25</a:t>
            </a:fld>
            <a:endParaRPr lang="en-US"/>
          </a:p>
        </p:txBody>
      </p:sp>
      <p:sp>
        <p:nvSpPr>
          <p:cNvPr id="4" name="Rectangle 7"/>
          <p:cNvSpPr txBox="1">
            <a:spLocks noChangeArrowheads="1"/>
          </p:cNvSpPr>
          <p:nvPr/>
        </p:nvSpPr>
        <p:spPr>
          <a:xfrm>
            <a:off x="1093694" y="823912"/>
            <a:ext cx="7315200" cy="547688"/>
          </a:xfrm>
          <a:prstGeom prst="rect">
            <a:avLst/>
          </a:prstGeom>
          <a:noFill/>
          <a:ln/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Converting Between Bases</a:t>
            </a:r>
            <a:endParaRPr lang="en-US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582706" y="1905000"/>
            <a:ext cx="7924800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</a:extLst>
        </p:spPr>
        <p:txBody>
          <a:bodyPr/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40000"/>
              </a:spcBef>
            </a:pPr>
            <a:r>
              <a:rPr lang="en-US" dirty="0" smtClean="0">
                <a:latin typeface="Arial" charset="0"/>
              </a:rPr>
              <a:t>To convert back to binary from </a:t>
            </a:r>
            <a:r>
              <a:rPr lang="en-US" dirty="0" err="1" smtClean="0">
                <a:latin typeface="Arial" charset="0"/>
              </a:rPr>
              <a:t>hexidecimal</a:t>
            </a:r>
            <a:r>
              <a:rPr lang="en-US" dirty="0" smtClean="0">
                <a:latin typeface="Arial" charset="0"/>
              </a:rPr>
              <a:t> or octal, simply expand each digit to its equivalent binary and then string the binary together</a:t>
            </a:r>
          </a:p>
          <a:p>
            <a:pPr>
              <a:spcBef>
                <a:spcPct val="40000"/>
              </a:spcBef>
            </a:pPr>
            <a:endParaRPr lang="en-US" dirty="0" smtClean="0">
              <a:latin typeface="Arial" charset="0"/>
            </a:endParaRPr>
          </a:p>
          <a:p>
            <a:pPr>
              <a:spcBef>
                <a:spcPct val="40000"/>
              </a:spcBef>
            </a:pPr>
            <a:endParaRPr lang="en-US" dirty="0" smtClean="0">
              <a:latin typeface="Arial" charset="0"/>
            </a:endParaRPr>
          </a:p>
          <a:p>
            <a:pPr>
              <a:spcBef>
                <a:spcPct val="40000"/>
              </a:spcBef>
            </a:pPr>
            <a:r>
              <a:rPr lang="en-US" dirty="0" smtClean="0">
                <a:latin typeface="Arial" charset="0"/>
              </a:rPr>
              <a:t>The leading 0s are often dropped unless you wish to represent all the bits in a particular memory or register location.</a:t>
            </a:r>
          </a:p>
          <a:p>
            <a:pPr>
              <a:spcBef>
                <a:spcPct val="40000"/>
              </a:spcBef>
            </a:pPr>
            <a:r>
              <a:rPr lang="en-US" dirty="0" smtClean="0">
                <a:latin typeface="Arial" charset="0"/>
              </a:rPr>
              <a:t>The easiest way to convert from octal to hex or vice-versa is to first convert to binary.</a:t>
            </a:r>
            <a:endParaRPr lang="en-US" dirty="0">
              <a:latin typeface="Arial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82706" y="3277234"/>
            <a:ext cx="7467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  3B7A</a:t>
            </a:r>
            <a:r>
              <a:rPr lang="en-US" sz="2800" baseline="-25000" dirty="0" smtClean="0"/>
              <a:t>16</a:t>
            </a:r>
            <a:r>
              <a:rPr lang="en-US" sz="2800" dirty="0" smtClean="0"/>
              <a:t>: 3 = 0011, B = 1011, 7 = 0111, and A = 1010.</a:t>
            </a:r>
          </a:p>
          <a:p>
            <a:r>
              <a:rPr lang="en-US" sz="2800" dirty="0"/>
              <a:t> </a:t>
            </a:r>
            <a:r>
              <a:rPr lang="en-US" sz="2800" dirty="0" smtClean="0"/>
              <a:t>              That gives us 0011101101111010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221895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Data Representation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000" dirty="0" smtClean="0"/>
              <a:t>BINARY MATHEMATICS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5FE9A-FACB-4DDB-8BE4-A1EA913D653B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4829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5FE9A-FACB-4DDB-8BE4-A1EA913D653B}" type="slidenum">
              <a:rPr lang="en-US" smtClean="0"/>
              <a:t>27</a:t>
            </a:fld>
            <a:endParaRPr lang="en-US"/>
          </a:p>
        </p:txBody>
      </p:sp>
      <p:sp>
        <p:nvSpPr>
          <p:cNvPr id="4" name="Rectangle 7"/>
          <p:cNvSpPr txBox="1">
            <a:spLocks noChangeArrowheads="1"/>
          </p:cNvSpPr>
          <p:nvPr/>
        </p:nvSpPr>
        <p:spPr>
          <a:xfrm>
            <a:off x="564777" y="823912"/>
            <a:ext cx="7315200" cy="547688"/>
          </a:xfrm>
          <a:prstGeom prst="rect">
            <a:avLst/>
          </a:prstGeom>
          <a:noFill/>
          <a:ln/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		Binary Addition</a:t>
            </a:r>
            <a:endParaRPr lang="en-US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582706" y="1905000"/>
            <a:ext cx="7924800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</a:extLst>
        </p:spPr>
        <p:txBody>
          <a:bodyPr/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10000"/>
              </a:spcBef>
            </a:pPr>
            <a:r>
              <a:rPr lang="en-US" dirty="0">
                <a:latin typeface="Arial" charset="0"/>
              </a:rPr>
              <a:t>Binary addition is as easy as it gets. You need to know only four rules</a:t>
            </a:r>
            <a:r>
              <a:rPr lang="en-US" dirty="0"/>
              <a:t>:</a:t>
            </a:r>
            <a:r>
              <a:rPr lang="en-US" sz="2700" dirty="0"/>
              <a:t>	</a:t>
            </a:r>
          </a:p>
          <a:p>
            <a:pPr lvl="1">
              <a:spcBef>
                <a:spcPct val="10000"/>
              </a:spcBef>
              <a:buFontTx/>
              <a:buNone/>
            </a:pPr>
            <a:r>
              <a:rPr lang="en-US" sz="2300" dirty="0">
                <a:latin typeface="Courier New" pitchFamily="49" charset="0"/>
              </a:rPr>
              <a:t>	</a:t>
            </a:r>
            <a:r>
              <a:rPr lang="en-US" sz="2300" b="1" dirty="0">
                <a:latin typeface="Courier New" pitchFamily="49" charset="0"/>
              </a:rPr>
              <a:t>0 + 0 =  0	   0 + 1 =  1</a:t>
            </a:r>
          </a:p>
          <a:p>
            <a:pPr lvl="1">
              <a:spcBef>
                <a:spcPct val="10000"/>
              </a:spcBef>
              <a:buFontTx/>
              <a:buNone/>
            </a:pPr>
            <a:r>
              <a:rPr lang="en-US" sz="2300" b="1" dirty="0">
                <a:latin typeface="Courier New" pitchFamily="49" charset="0"/>
              </a:rPr>
              <a:t>	1 + 0 =  1	   1 + 1 = 10</a:t>
            </a:r>
          </a:p>
          <a:p>
            <a:r>
              <a:rPr lang="en-US" dirty="0">
                <a:latin typeface="Arial" charset="0"/>
              </a:rPr>
              <a:t>The simplicity of this system makes it possible for digital circuits to carry out arithmetic operations</a:t>
            </a:r>
            <a:r>
              <a:rPr lang="en-US" dirty="0" smtClean="0">
                <a:latin typeface="Arial" charset="0"/>
              </a:rPr>
              <a:t>.</a:t>
            </a:r>
          </a:p>
          <a:p>
            <a:r>
              <a:rPr lang="en-US" sz="2700" dirty="0" smtClean="0">
                <a:latin typeface="Arial" charset="0"/>
              </a:rPr>
              <a:t>Everything is fine as long as our sums remain less than the space we have available</a:t>
            </a:r>
          </a:p>
          <a:p>
            <a:pPr lvl="1"/>
            <a:r>
              <a:rPr lang="en-US" sz="2500" dirty="0" smtClean="0">
                <a:latin typeface="Arial" charset="0"/>
              </a:rPr>
              <a:t>For unsigned 8-bit math, that would be 2</a:t>
            </a:r>
            <a:r>
              <a:rPr lang="en-US" sz="2500" baseline="30000" dirty="0" smtClean="0">
                <a:latin typeface="Arial" charset="0"/>
              </a:rPr>
              <a:t>9</a:t>
            </a:r>
            <a:r>
              <a:rPr lang="en-US" sz="2500" dirty="0" smtClean="0">
                <a:latin typeface="Arial" charset="0"/>
              </a:rPr>
              <a:t> or 256</a:t>
            </a:r>
          </a:p>
          <a:p>
            <a:pPr lvl="1"/>
            <a:r>
              <a:rPr lang="en-US" sz="2500" dirty="0" smtClean="0">
                <a:latin typeface="Arial" charset="0"/>
              </a:rPr>
              <a:t>For signed 8-bit math, that would be +/-2</a:t>
            </a:r>
            <a:r>
              <a:rPr lang="en-US" sz="2500" baseline="30000" dirty="0" smtClean="0">
                <a:latin typeface="Arial" charset="0"/>
              </a:rPr>
              <a:t>8</a:t>
            </a:r>
            <a:r>
              <a:rPr lang="en-US" sz="2500" dirty="0" smtClean="0">
                <a:latin typeface="Arial" charset="0"/>
              </a:rPr>
              <a:t> or 128</a:t>
            </a:r>
            <a:endParaRPr lang="en-US" sz="2500" dirty="0">
              <a:latin typeface="Arial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2400" y="6250632"/>
            <a:ext cx="419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ym typeface="Symbol"/>
              </a:rPr>
              <a:t>2012 Jones and Bartlett Learning, LLC</a:t>
            </a:r>
          </a:p>
          <a:p>
            <a:r>
              <a:rPr lang="en-US" sz="1200" dirty="0" smtClean="0">
                <a:sym typeface="Symbol"/>
              </a:rPr>
              <a:t>www.jblearning.com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971312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5FE9A-FACB-4DDB-8BE4-A1EA913D653B}" type="slidenum">
              <a:rPr lang="en-US" smtClean="0"/>
              <a:t>28</a:t>
            </a:fld>
            <a:endParaRPr lang="en-US"/>
          </a:p>
        </p:txBody>
      </p:sp>
      <p:sp>
        <p:nvSpPr>
          <p:cNvPr id="4" name="Rectangle 7"/>
          <p:cNvSpPr txBox="1">
            <a:spLocks noChangeArrowheads="1"/>
          </p:cNvSpPr>
          <p:nvPr/>
        </p:nvSpPr>
        <p:spPr>
          <a:xfrm>
            <a:off x="564777" y="823912"/>
            <a:ext cx="7315200" cy="547688"/>
          </a:xfrm>
          <a:prstGeom prst="rect">
            <a:avLst/>
          </a:prstGeom>
          <a:noFill/>
          <a:ln/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		Binary Addition</a:t>
            </a:r>
            <a:endParaRPr lang="en-US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582706" y="1676400"/>
            <a:ext cx="7924800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</a:extLst>
        </p:spPr>
        <p:txBody>
          <a:bodyPr/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10000"/>
              </a:spcBef>
            </a:pPr>
            <a:r>
              <a:rPr lang="en-US" dirty="0" smtClean="0">
                <a:latin typeface="Arial" charset="0"/>
              </a:rPr>
              <a:t>Actually, digital computers ‘know’ memory as high or low voltage, not 0s or 1s, so they don’t really do math like adding or subtracting.</a:t>
            </a:r>
          </a:p>
          <a:p>
            <a:pPr>
              <a:spcBef>
                <a:spcPct val="10000"/>
              </a:spcBef>
            </a:pPr>
            <a:r>
              <a:rPr lang="en-US" sz="2500" dirty="0" smtClean="0">
                <a:latin typeface="Arial" charset="0"/>
              </a:rPr>
              <a:t>Instead, they use boolean algebra to simulate math.</a:t>
            </a:r>
          </a:p>
          <a:p>
            <a:pPr>
              <a:spcBef>
                <a:spcPct val="10000"/>
              </a:spcBef>
            </a:pPr>
            <a:r>
              <a:rPr lang="en-US" sz="2500" dirty="0" smtClean="0">
                <a:latin typeface="Arial" charset="0"/>
              </a:rPr>
              <a:t>For simple 1-bit adder you have 2 inputs and two outputs, the result and a carry bit.</a:t>
            </a:r>
          </a:p>
          <a:p>
            <a:pPr>
              <a:spcBef>
                <a:spcPct val="10000"/>
              </a:spcBef>
            </a:pPr>
            <a:r>
              <a:rPr lang="en-US" sz="2500" dirty="0" smtClean="0">
                <a:latin typeface="Arial" charset="0"/>
              </a:rPr>
              <a:t>The outputs are derived using truth tables:</a:t>
            </a:r>
            <a:endParaRPr lang="en-US" sz="2500" dirty="0">
              <a:latin typeface="Arial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0708738"/>
              </p:ext>
            </p:extLst>
          </p:nvPr>
        </p:nvGraphicFramePr>
        <p:xfrm>
          <a:off x="1219200" y="4648200"/>
          <a:ext cx="2743200" cy="198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"/>
                <a:gridCol w="914400"/>
                <a:gridCol w="914400"/>
              </a:tblGrid>
              <a:tr h="396240">
                <a:tc gridSpan="3">
                  <a:txBody>
                    <a:bodyPr/>
                    <a:lstStyle/>
                    <a:p>
                      <a:pPr algn="r"/>
                      <a:r>
                        <a:rPr lang="en-US" sz="2000" b="1" i="0" baseline="0" dirty="0" smtClean="0">
                          <a:latin typeface="Calibri" pitchFamily="34" charset="0"/>
                        </a:rPr>
                        <a:t>RESULT</a:t>
                      </a:r>
                      <a:endParaRPr lang="en-US" sz="2000" b="1" i="0" baseline="0" dirty="0">
                        <a:latin typeface="Calibri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 i="0" baseline="0" dirty="0" smtClean="0">
                          <a:latin typeface="Calibri" pitchFamily="34" charset="0"/>
                        </a:rPr>
                        <a:t>0</a:t>
                      </a:r>
                      <a:endParaRPr lang="en-US" sz="2000" b="1" i="0" baseline="0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i="0" baseline="0" dirty="0" smtClean="0">
                          <a:latin typeface="Calibri" pitchFamily="34" charset="0"/>
                        </a:rPr>
                        <a:t>0</a:t>
                      </a:r>
                      <a:endParaRPr lang="en-US" sz="2000" b="1" i="0" baseline="0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i="0" baseline="0" dirty="0" smtClean="0">
                          <a:latin typeface="Calibri" pitchFamily="34" charset="0"/>
                        </a:rPr>
                        <a:t>0</a:t>
                      </a:r>
                      <a:endParaRPr lang="en-US" sz="2000" b="1" i="0" baseline="0" dirty="0">
                        <a:latin typeface="Calibri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 i="0" baseline="0" dirty="0" smtClean="0">
                          <a:latin typeface="Calibri" pitchFamily="34" charset="0"/>
                        </a:rPr>
                        <a:t>0</a:t>
                      </a:r>
                      <a:endParaRPr lang="en-US" sz="2000" b="1" i="0" baseline="0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i="0" baseline="0" dirty="0" smtClean="0">
                          <a:latin typeface="Calibri" pitchFamily="34" charset="0"/>
                        </a:rPr>
                        <a:t>1</a:t>
                      </a:r>
                      <a:endParaRPr lang="en-US" sz="2000" b="1" i="0" baseline="0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i="0" baseline="0" dirty="0" smtClean="0">
                          <a:latin typeface="Calibri" pitchFamily="34" charset="0"/>
                        </a:rPr>
                        <a:t>1</a:t>
                      </a:r>
                      <a:endParaRPr lang="en-US" sz="2000" b="1" i="0" baseline="0" dirty="0">
                        <a:latin typeface="Calibri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 i="0" baseline="0" dirty="0" smtClean="0">
                          <a:latin typeface="Calibri" pitchFamily="34" charset="0"/>
                        </a:rPr>
                        <a:t>1</a:t>
                      </a:r>
                      <a:endParaRPr lang="en-US" sz="2000" b="1" i="0" baseline="0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i="0" baseline="0" dirty="0" smtClean="0">
                          <a:latin typeface="Calibri" pitchFamily="34" charset="0"/>
                        </a:rPr>
                        <a:t>0</a:t>
                      </a:r>
                      <a:endParaRPr lang="en-US" sz="2000" b="1" i="0" baseline="0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i="0" baseline="0" dirty="0" smtClean="0">
                          <a:latin typeface="Calibri" pitchFamily="34" charset="0"/>
                        </a:rPr>
                        <a:t>1</a:t>
                      </a:r>
                      <a:endParaRPr lang="en-US" sz="2000" b="1" i="0" baseline="0" dirty="0">
                        <a:latin typeface="Calibri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 i="0" baseline="0" dirty="0" smtClean="0">
                          <a:latin typeface="Calibri" pitchFamily="34" charset="0"/>
                        </a:rPr>
                        <a:t>1</a:t>
                      </a:r>
                      <a:endParaRPr lang="en-US" sz="2000" b="1" i="0" baseline="0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i="0" baseline="0" dirty="0" smtClean="0">
                          <a:latin typeface="Calibri" pitchFamily="34" charset="0"/>
                        </a:rPr>
                        <a:t>1</a:t>
                      </a:r>
                      <a:endParaRPr lang="en-US" sz="2000" b="1" i="0" baseline="0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i="0" baseline="0" dirty="0" smtClean="0">
                          <a:latin typeface="Calibri" pitchFamily="34" charset="0"/>
                        </a:rPr>
                        <a:t>0</a:t>
                      </a:r>
                      <a:endParaRPr lang="en-US" sz="2000" b="1" i="0" baseline="0" dirty="0">
                        <a:latin typeface="Calibri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3999777"/>
              </p:ext>
            </p:extLst>
          </p:nvPr>
        </p:nvGraphicFramePr>
        <p:xfrm>
          <a:off x="4800600" y="4648200"/>
          <a:ext cx="2743200" cy="198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"/>
                <a:gridCol w="914400"/>
                <a:gridCol w="914400"/>
              </a:tblGrid>
              <a:tr h="370840">
                <a:tc gridSpan="3">
                  <a:txBody>
                    <a:bodyPr/>
                    <a:lstStyle/>
                    <a:p>
                      <a:pPr algn="r"/>
                      <a:r>
                        <a:rPr lang="en-US" sz="2000" b="1" i="0" baseline="0" dirty="0" smtClean="0">
                          <a:latin typeface="Calibri" pitchFamily="34" charset="0"/>
                        </a:rPr>
                        <a:t>CARRY</a:t>
                      </a:r>
                      <a:endParaRPr lang="en-US" sz="2000" b="1" i="0" baseline="0" dirty="0">
                        <a:latin typeface="Calibri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 i="0" baseline="0" dirty="0" smtClean="0">
                          <a:latin typeface="Calibri" pitchFamily="34" charset="0"/>
                        </a:rPr>
                        <a:t>0</a:t>
                      </a:r>
                      <a:endParaRPr lang="en-US" sz="2000" b="1" i="0" baseline="0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i="0" baseline="0" dirty="0" smtClean="0">
                          <a:latin typeface="Calibri" pitchFamily="34" charset="0"/>
                        </a:rPr>
                        <a:t>0</a:t>
                      </a:r>
                      <a:endParaRPr lang="en-US" sz="2000" b="1" i="0" baseline="0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i="0" baseline="0" dirty="0" smtClean="0">
                          <a:latin typeface="Calibri" pitchFamily="34" charset="0"/>
                        </a:rPr>
                        <a:t>0</a:t>
                      </a:r>
                      <a:endParaRPr lang="en-US" sz="2000" b="1" i="0" baseline="0" dirty="0">
                        <a:latin typeface="Calibri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 i="0" baseline="0" dirty="0" smtClean="0">
                          <a:latin typeface="Calibri" pitchFamily="34" charset="0"/>
                        </a:rPr>
                        <a:t>0</a:t>
                      </a:r>
                      <a:endParaRPr lang="en-US" sz="2000" b="1" i="0" baseline="0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i="0" baseline="0" dirty="0" smtClean="0">
                          <a:latin typeface="Calibri" pitchFamily="34" charset="0"/>
                        </a:rPr>
                        <a:t>1</a:t>
                      </a:r>
                      <a:endParaRPr lang="en-US" sz="2000" b="1" i="0" baseline="0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i="0" baseline="0" dirty="0" smtClean="0">
                          <a:latin typeface="Calibri" pitchFamily="34" charset="0"/>
                        </a:rPr>
                        <a:t>0</a:t>
                      </a:r>
                      <a:endParaRPr lang="en-US" sz="2000" b="1" i="0" baseline="0" dirty="0">
                        <a:latin typeface="Calibri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 i="0" baseline="0" dirty="0" smtClean="0">
                          <a:latin typeface="Calibri" pitchFamily="34" charset="0"/>
                        </a:rPr>
                        <a:t>1</a:t>
                      </a:r>
                      <a:endParaRPr lang="en-US" sz="2000" b="1" i="0" baseline="0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i="0" baseline="0" dirty="0" smtClean="0">
                          <a:latin typeface="Calibri" pitchFamily="34" charset="0"/>
                        </a:rPr>
                        <a:t>0</a:t>
                      </a:r>
                      <a:endParaRPr lang="en-US" sz="2000" b="1" i="0" baseline="0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i="0" baseline="0" dirty="0" smtClean="0">
                          <a:latin typeface="Calibri" pitchFamily="34" charset="0"/>
                        </a:rPr>
                        <a:t>0</a:t>
                      </a:r>
                      <a:endParaRPr lang="en-US" sz="2000" b="1" i="0" baseline="0" dirty="0">
                        <a:latin typeface="Calibri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 i="0" baseline="0" dirty="0" smtClean="0">
                          <a:latin typeface="Calibri" pitchFamily="34" charset="0"/>
                        </a:rPr>
                        <a:t>1</a:t>
                      </a:r>
                      <a:endParaRPr lang="en-US" sz="2000" b="1" i="0" baseline="0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i="0" baseline="0" dirty="0" smtClean="0">
                          <a:latin typeface="Calibri" pitchFamily="34" charset="0"/>
                        </a:rPr>
                        <a:t>1</a:t>
                      </a:r>
                      <a:endParaRPr lang="en-US" sz="2000" b="1" i="0" baseline="0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i="0" baseline="0" dirty="0" smtClean="0">
                          <a:latin typeface="Calibri" pitchFamily="34" charset="0"/>
                        </a:rPr>
                        <a:t>1</a:t>
                      </a:r>
                      <a:endParaRPr lang="en-US" sz="2000" b="1" i="0" baseline="0" dirty="0">
                        <a:latin typeface="Calibri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7915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5FE9A-FACB-4DDB-8BE4-A1EA913D653B}" type="slidenum">
              <a:rPr lang="en-US" smtClean="0"/>
              <a:t>29</a:t>
            </a:fld>
            <a:endParaRPr lang="en-US"/>
          </a:p>
        </p:txBody>
      </p:sp>
      <p:sp>
        <p:nvSpPr>
          <p:cNvPr id="4" name="Rectangle 7"/>
          <p:cNvSpPr txBox="1">
            <a:spLocks noChangeArrowheads="1"/>
          </p:cNvSpPr>
          <p:nvPr/>
        </p:nvSpPr>
        <p:spPr>
          <a:xfrm>
            <a:off x="564777" y="823912"/>
            <a:ext cx="7315200" cy="547688"/>
          </a:xfrm>
          <a:prstGeom prst="rect">
            <a:avLst/>
          </a:prstGeom>
          <a:noFill/>
          <a:ln/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		Binary Addition</a:t>
            </a:r>
            <a:endParaRPr lang="en-US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582706" y="1676400"/>
            <a:ext cx="7924800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</a:extLst>
        </p:spPr>
        <p:txBody>
          <a:bodyPr/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10000"/>
              </a:spcBef>
            </a:pPr>
            <a:r>
              <a:rPr lang="en-US" dirty="0" smtClean="0">
                <a:latin typeface="Arial" charset="0"/>
              </a:rPr>
              <a:t>Actually, digital computers ‘know’ memory as high or low voltage, not 0s or 1s, so they don’t really do math like adding or subtracting.</a:t>
            </a:r>
          </a:p>
          <a:p>
            <a:pPr>
              <a:spcBef>
                <a:spcPct val="10000"/>
              </a:spcBef>
            </a:pPr>
            <a:r>
              <a:rPr lang="en-US" sz="2500" dirty="0" smtClean="0">
                <a:latin typeface="Arial" charset="0"/>
              </a:rPr>
              <a:t>Instead, they use boolean algebra to simulate math.</a:t>
            </a:r>
          </a:p>
          <a:p>
            <a:pPr>
              <a:spcBef>
                <a:spcPct val="10000"/>
              </a:spcBef>
            </a:pPr>
            <a:r>
              <a:rPr lang="en-US" sz="2500" dirty="0" smtClean="0">
                <a:latin typeface="Arial" charset="0"/>
              </a:rPr>
              <a:t>For simple 1-bit adder you have 2 inputs and two outputs, the result and a carry bit.</a:t>
            </a:r>
          </a:p>
          <a:p>
            <a:pPr>
              <a:spcBef>
                <a:spcPct val="10000"/>
              </a:spcBef>
            </a:pPr>
            <a:r>
              <a:rPr lang="en-US" sz="2500" dirty="0" smtClean="0">
                <a:latin typeface="Arial" charset="0"/>
              </a:rPr>
              <a:t>The outputs are derived using truth tables:</a:t>
            </a:r>
            <a:endParaRPr lang="en-US" sz="2500" dirty="0">
              <a:latin typeface="Arial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9617532"/>
              </p:ext>
            </p:extLst>
          </p:nvPr>
        </p:nvGraphicFramePr>
        <p:xfrm>
          <a:off x="1219200" y="4648200"/>
          <a:ext cx="2743200" cy="198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"/>
                <a:gridCol w="914400"/>
                <a:gridCol w="914400"/>
              </a:tblGrid>
              <a:tr h="396240">
                <a:tc gridSpan="3">
                  <a:txBody>
                    <a:bodyPr/>
                    <a:lstStyle/>
                    <a:p>
                      <a:pPr algn="r"/>
                      <a:r>
                        <a:rPr lang="en-US" sz="2000" b="1" i="0" baseline="0" dirty="0" smtClean="0">
                          <a:solidFill>
                            <a:srgbClr val="FF0000"/>
                          </a:solidFill>
                          <a:latin typeface="Calibri" pitchFamily="34" charset="0"/>
                        </a:rPr>
                        <a:t>XOR</a:t>
                      </a:r>
                      <a:r>
                        <a:rPr lang="en-US" sz="2000" b="1" i="0" baseline="0" dirty="0" smtClean="0">
                          <a:latin typeface="Calibri" pitchFamily="34" charset="0"/>
                        </a:rPr>
                        <a:t>             RESULT</a:t>
                      </a:r>
                      <a:endParaRPr lang="en-US" sz="2000" b="1" i="0" baseline="0" dirty="0">
                        <a:latin typeface="Calibri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 i="0" baseline="0" dirty="0" smtClean="0">
                          <a:latin typeface="Calibri" pitchFamily="34" charset="0"/>
                        </a:rPr>
                        <a:t>0</a:t>
                      </a:r>
                      <a:endParaRPr lang="en-US" sz="2000" b="1" i="0" baseline="0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i="0" baseline="0" dirty="0" smtClean="0">
                          <a:latin typeface="Calibri" pitchFamily="34" charset="0"/>
                        </a:rPr>
                        <a:t>0</a:t>
                      </a:r>
                      <a:endParaRPr lang="en-US" sz="2000" b="1" i="0" baseline="0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i="0" baseline="0" dirty="0" smtClean="0">
                          <a:latin typeface="Calibri" pitchFamily="34" charset="0"/>
                        </a:rPr>
                        <a:t>0</a:t>
                      </a:r>
                      <a:endParaRPr lang="en-US" sz="2000" b="1" i="0" baseline="0" dirty="0">
                        <a:latin typeface="Calibri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 i="0" baseline="0" dirty="0" smtClean="0">
                          <a:latin typeface="Calibri" pitchFamily="34" charset="0"/>
                        </a:rPr>
                        <a:t>0</a:t>
                      </a:r>
                      <a:endParaRPr lang="en-US" sz="2000" b="1" i="0" baseline="0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i="0" baseline="0" dirty="0" smtClean="0">
                          <a:latin typeface="Calibri" pitchFamily="34" charset="0"/>
                        </a:rPr>
                        <a:t>1</a:t>
                      </a:r>
                      <a:endParaRPr lang="en-US" sz="2000" b="1" i="0" baseline="0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i="0" baseline="0" dirty="0" smtClean="0">
                          <a:latin typeface="Calibri" pitchFamily="34" charset="0"/>
                        </a:rPr>
                        <a:t>1</a:t>
                      </a:r>
                      <a:endParaRPr lang="en-US" sz="2000" b="1" i="0" baseline="0" dirty="0">
                        <a:latin typeface="Calibri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 i="0" baseline="0" dirty="0" smtClean="0">
                          <a:latin typeface="Calibri" pitchFamily="34" charset="0"/>
                        </a:rPr>
                        <a:t>1</a:t>
                      </a:r>
                      <a:endParaRPr lang="en-US" sz="2000" b="1" i="0" baseline="0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i="0" baseline="0" dirty="0" smtClean="0">
                          <a:latin typeface="Calibri" pitchFamily="34" charset="0"/>
                        </a:rPr>
                        <a:t>0</a:t>
                      </a:r>
                      <a:endParaRPr lang="en-US" sz="2000" b="1" i="0" baseline="0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i="0" baseline="0" dirty="0" smtClean="0">
                          <a:latin typeface="Calibri" pitchFamily="34" charset="0"/>
                        </a:rPr>
                        <a:t>1</a:t>
                      </a:r>
                      <a:endParaRPr lang="en-US" sz="2000" b="1" i="0" baseline="0" dirty="0">
                        <a:latin typeface="Calibri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 i="0" baseline="0" dirty="0" smtClean="0">
                          <a:latin typeface="Calibri" pitchFamily="34" charset="0"/>
                        </a:rPr>
                        <a:t>1</a:t>
                      </a:r>
                      <a:endParaRPr lang="en-US" sz="2000" b="1" i="0" baseline="0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i="0" baseline="0" dirty="0" smtClean="0">
                          <a:latin typeface="Calibri" pitchFamily="34" charset="0"/>
                        </a:rPr>
                        <a:t>1</a:t>
                      </a:r>
                      <a:endParaRPr lang="en-US" sz="2000" b="1" i="0" baseline="0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i="0" baseline="0" dirty="0" smtClean="0">
                          <a:latin typeface="Calibri" pitchFamily="34" charset="0"/>
                        </a:rPr>
                        <a:t>0</a:t>
                      </a:r>
                      <a:endParaRPr lang="en-US" sz="2000" b="1" i="0" baseline="0" dirty="0">
                        <a:latin typeface="Calibri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9044134"/>
              </p:ext>
            </p:extLst>
          </p:nvPr>
        </p:nvGraphicFramePr>
        <p:xfrm>
          <a:off x="4800600" y="4648200"/>
          <a:ext cx="2743200" cy="198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"/>
                <a:gridCol w="914400"/>
                <a:gridCol w="914400"/>
              </a:tblGrid>
              <a:tr h="370840">
                <a:tc gridSpan="3">
                  <a:txBody>
                    <a:bodyPr/>
                    <a:lstStyle/>
                    <a:p>
                      <a:pPr algn="r"/>
                      <a:r>
                        <a:rPr lang="en-US" sz="2000" b="1" i="0" baseline="0" dirty="0" smtClean="0">
                          <a:solidFill>
                            <a:srgbClr val="FF0000"/>
                          </a:solidFill>
                          <a:latin typeface="Calibri" pitchFamily="34" charset="0"/>
                        </a:rPr>
                        <a:t>AND </a:t>
                      </a:r>
                      <a:r>
                        <a:rPr lang="en-US" sz="2000" b="1" i="0" baseline="0" dirty="0" smtClean="0">
                          <a:latin typeface="Calibri" pitchFamily="34" charset="0"/>
                        </a:rPr>
                        <a:t>              CARRY</a:t>
                      </a:r>
                      <a:endParaRPr lang="en-US" sz="2000" b="1" i="0" baseline="0" dirty="0">
                        <a:latin typeface="Calibri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 i="0" baseline="0" dirty="0" smtClean="0">
                          <a:latin typeface="Calibri" pitchFamily="34" charset="0"/>
                        </a:rPr>
                        <a:t>0</a:t>
                      </a:r>
                      <a:endParaRPr lang="en-US" sz="2000" b="1" i="0" baseline="0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i="0" baseline="0" dirty="0" smtClean="0">
                          <a:latin typeface="Calibri" pitchFamily="34" charset="0"/>
                        </a:rPr>
                        <a:t>0</a:t>
                      </a:r>
                      <a:endParaRPr lang="en-US" sz="2000" b="1" i="0" baseline="0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i="0" baseline="0" dirty="0" smtClean="0">
                          <a:latin typeface="Calibri" pitchFamily="34" charset="0"/>
                        </a:rPr>
                        <a:t>0</a:t>
                      </a:r>
                      <a:endParaRPr lang="en-US" sz="2000" b="1" i="0" baseline="0" dirty="0">
                        <a:latin typeface="Calibri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 i="0" baseline="0" dirty="0" smtClean="0">
                          <a:latin typeface="Calibri" pitchFamily="34" charset="0"/>
                        </a:rPr>
                        <a:t>0</a:t>
                      </a:r>
                      <a:endParaRPr lang="en-US" sz="2000" b="1" i="0" baseline="0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i="0" baseline="0" dirty="0" smtClean="0">
                          <a:latin typeface="Calibri" pitchFamily="34" charset="0"/>
                        </a:rPr>
                        <a:t>1</a:t>
                      </a:r>
                      <a:endParaRPr lang="en-US" sz="2000" b="1" i="0" baseline="0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i="0" baseline="0" dirty="0" smtClean="0">
                          <a:latin typeface="Calibri" pitchFamily="34" charset="0"/>
                        </a:rPr>
                        <a:t>0</a:t>
                      </a:r>
                      <a:endParaRPr lang="en-US" sz="2000" b="1" i="0" baseline="0" dirty="0">
                        <a:latin typeface="Calibri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 i="0" baseline="0" dirty="0" smtClean="0">
                          <a:latin typeface="Calibri" pitchFamily="34" charset="0"/>
                        </a:rPr>
                        <a:t>1</a:t>
                      </a:r>
                      <a:endParaRPr lang="en-US" sz="2000" b="1" i="0" baseline="0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i="0" baseline="0" dirty="0" smtClean="0">
                          <a:latin typeface="Calibri" pitchFamily="34" charset="0"/>
                        </a:rPr>
                        <a:t>0</a:t>
                      </a:r>
                      <a:endParaRPr lang="en-US" sz="2000" b="1" i="0" baseline="0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i="0" baseline="0" dirty="0" smtClean="0">
                          <a:latin typeface="Calibri" pitchFamily="34" charset="0"/>
                        </a:rPr>
                        <a:t>0</a:t>
                      </a:r>
                      <a:endParaRPr lang="en-US" sz="2000" b="1" i="0" baseline="0" dirty="0">
                        <a:latin typeface="Calibri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 i="0" baseline="0" dirty="0" smtClean="0">
                          <a:latin typeface="Calibri" pitchFamily="34" charset="0"/>
                        </a:rPr>
                        <a:t>1</a:t>
                      </a:r>
                      <a:endParaRPr lang="en-US" sz="2000" b="1" i="0" baseline="0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i="0" baseline="0" dirty="0" smtClean="0">
                          <a:latin typeface="Calibri" pitchFamily="34" charset="0"/>
                        </a:rPr>
                        <a:t>1</a:t>
                      </a:r>
                      <a:endParaRPr lang="en-US" sz="2000" b="1" i="0" baseline="0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i="0" baseline="0" dirty="0" smtClean="0">
                          <a:latin typeface="Calibri" pitchFamily="34" charset="0"/>
                        </a:rPr>
                        <a:t>1</a:t>
                      </a:r>
                      <a:endParaRPr lang="en-US" sz="2000" b="1" i="0" baseline="0" dirty="0">
                        <a:latin typeface="Calibri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90993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1676400" y="936931"/>
            <a:ext cx="5715000" cy="547687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>
                <a:solidFill>
                  <a:schemeClr val="tx1"/>
                </a:solidFill>
              </a:rPr>
              <a:t>Chapter 2 Objectives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571500" y="2133600"/>
            <a:ext cx="8001000" cy="44196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E4F5FF"/>
                </a:solidFill>
              </a14:hiddenFill>
            </a:ext>
          </a:extLst>
        </p:spPr>
        <p:txBody>
          <a:bodyPr/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  <a:spcBef>
                <a:spcPct val="30000"/>
              </a:spcBef>
            </a:pPr>
            <a:r>
              <a:rPr lang="en-US" smtClean="0">
                <a:latin typeface="Arial" charset="0"/>
              </a:rPr>
              <a:t>Understand the fundamental concepts of floating-point representation.</a:t>
            </a:r>
          </a:p>
          <a:p>
            <a:pPr>
              <a:lnSpc>
                <a:spcPct val="120000"/>
              </a:lnSpc>
              <a:spcBef>
                <a:spcPct val="30000"/>
              </a:spcBef>
            </a:pPr>
            <a:r>
              <a:rPr lang="en-US" smtClean="0">
                <a:latin typeface="Arial" charset="0"/>
              </a:rPr>
              <a:t>Gain familiarity with the most popular character codes.</a:t>
            </a:r>
          </a:p>
          <a:p>
            <a:pPr>
              <a:lnSpc>
                <a:spcPct val="120000"/>
              </a:lnSpc>
              <a:spcBef>
                <a:spcPct val="30000"/>
              </a:spcBef>
            </a:pPr>
            <a:r>
              <a:rPr lang="en-US" smtClean="0">
                <a:latin typeface="Arial" charset="0"/>
              </a:rPr>
              <a:t>Understand the concepts of error detecting and correcting codes.</a:t>
            </a:r>
            <a:endParaRPr lang="en-US" dirty="0">
              <a:latin typeface="Arial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5FE9A-FACB-4DDB-8BE4-A1EA913D653B}" type="slidenum">
              <a:rPr lang="en-US" smtClean="0"/>
              <a:t>3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52400" y="6250632"/>
            <a:ext cx="419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ym typeface="Symbol"/>
              </a:rPr>
              <a:t>2012 Jones and Bartlett Learning, LLC</a:t>
            </a:r>
          </a:p>
          <a:p>
            <a:r>
              <a:rPr lang="en-US" sz="1200" dirty="0" smtClean="0">
                <a:sym typeface="Symbol"/>
              </a:rPr>
              <a:t>www.jblearning.com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439164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5FE9A-FACB-4DDB-8BE4-A1EA913D653B}" type="slidenum">
              <a:rPr lang="en-US" smtClean="0"/>
              <a:t>30</a:t>
            </a:fld>
            <a:endParaRPr lang="en-US"/>
          </a:p>
        </p:txBody>
      </p:sp>
      <p:sp>
        <p:nvSpPr>
          <p:cNvPr id="4" name="Rectangle 7"/>
          <p:cNvSpPr txBox="1">
            <a:spLocks noChangeArrowheads="1"/>
          </p:cNvSpPr>
          <p:nvPr/>
        </p:nvSpPr>
        <p:spPr>
          <a:xfrm>
            <a:off x="564777" y="823912"/>
            <a:ext cx="7315200" cy="547688"/>
          </a:xfrm>
          <a:prstGeom prst="rect">
            <a:avLst/>
          </a:prstGeom>
          <a:noFill/>
          <a:ln/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		Binary Addition</a:t>
            </a:r>
            <a:endParaRPr lang="en-US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582706" y="1676400"/>
            <a:ext cx="8104094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</a:extLst>
        </p:spPr>
        <p:txBody>
          <a:bodyPr/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10000"/>
              </a:spcBef>
            </a:pPr>
            <a:r>
              <a:rPr lang="en-US" dirty="0" smtClean="0">
                <a:latin typeface="Arial" charset="0"/>
              </a:rPr>
              <a:t>So our simple adder (also known as a </a:t>
            </a:r>
            <a:r>
              <a:rPr lang="en-US" i="1" dirty="0" smtClean="0">
                <a:latin typeface="Arial" charset="0"/>
              </a:rPr>
              <a:t>half-adder</a:t>
            </a:r>
            <a:r>
              <a:rPr lang="en-US" dirty="0" smtClean="0">
                <a:latin typeface="Arial" charset="0"/>
              </a:rPr>
              <a:t>) consists of an XOR circuit and an AND circuit.</a:t>
            </a:r>
          </a:p>
          <a:p>
            <a:pPr>
              <a:spcBef>
                <a:spcPct val="10000"/>
              </a:spcBef>
            </a:pPr>
            <a:r>
              <a:rPr lang="en-US" sz="2500" dirty="0" smtClean="0">
                <a:latin typeface="Arial" charset="0"/>
              </a:rPr>
              <a:t>If we want more bits, the ones to the left will have an extra input: the carry from the bit to the right.  But it’s still the same idea: do the truth tables to get the circuits for carry and result.  We call these </a:t>
            </a:r>
            <a:r>
              <a:rPr lang="en-US" sz="2500" i="1" dirty="0" smtClean="0">
                <a:latin typeface="Arial" charset="0"/>
              </a:rPr>
              <a:t>full-adders</a:t>
            </a:r>
            <a:r>
              <a:rPr lang="en-US" sz="2500" dirty="0" smtClean="0">
                <a:latin typeface="Arial" charset="0"/>
              </a:rPr>
              <a:t>.</a:t>
            </a:r>
          </a:p>
          <a:p>
            <a:pPr>
              <a:spcBef>
                <a:spcPct val="10000"/>
              </a:spcBef>
            </a:pPr>
            <a:r>
              <a:rPr lang="en-US" sz="2500" dirty="0" smtClean="0">
                <a:latin typeface="Arial" charset="0"/>
              </a:rPr>
              <a:t>An adder for X bits simply strings together X of these full-adders by sending the carry from a bit to the next leftmost adder.</a:t>
            </a:r>
          </a:p>
          <a:p>
            <a:pPr lvl="1">
              <a:spcBef>
                <a:spcPct val="10000"/>
              </a:spcBef>
            </a:pPr>
            <a:r>
              <a:rPr lang="en-US" sz="2300" dirty="0" smtClean="0">
                <a:latin typeface="Arial" charset="0"/>
              </a:rPr>
              <a:t>The rightmost adder always gets a 0 carry</a:t>
            </a:r>
          </a:p>
          <a:p>
            <a:pPr lvl="1">
              <a:spcBef>
                <a:spcPct val="10000"/>
              </a:spcBef>
            </a:pPr>
            <a:r>
              <a:rPr lang="en-US" sz="2300" dirty="0" smtClean="0">
                <a:latin typeface="Arial" charset="0"/>
              </a:rPr>
              <a:t>The leftmost adder outputs the carry for the entire set</a:t>
            </a:r>
          </a:p>
          <a:p>
            <a:pPr>
              <a:spcBef>
                <a:spcPct val="10000"/>
              </a:spcBef>
            </a:pPr>
            <a:r>
              <a:rPr lang="en-US" sz="2500" dirty="0" smtClean="0">
                <a:latin typeface="Arial" charset="0"/>
              </a:rPr>
              <a:t>The diagrams for these circuits are in Chapter 3.</a:t>
            </a:r>
          </a:p>
          <a:p>
            <a:pPr>
              <a:spcBef>
                <a:spcPct val="10000"/>
              </a:spcBef>
            </a:pPr>
            <a:endParaRPr lang="en-US" sz="25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0789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5FE9A-FACB-4DDB-8BE4-A1EA913D653B}" type="slidenum">
              <a:rPr lang="en-US" smtClean="0"/>
              <a:t>31</a:t>
            </a:fld>
            <a:endParaRPr lang="en-US"/>
          </a:p>
        </p:txBody>
      </p:sp>
      <p:sp>
        <p:nvSpPr>
          <p:cNvPr id="4" name="Rectangle 7"/>
          <p:cNvSpPr txBox="1">
            <a:spLocks noChangeArrowheads="1"/>
          </p:cNvSpPr>
          <p:nvPr/>
        </p:nvSpPr>
        <p:spPr>
          <a:xfrm>
            <a:off x="564777" y="823912"/>
            <a:ext cx="7315200" cy="547688"/>
          </a:xfrm>
          <a:prstGeom prst="rect">
            <a:avLst/>
          </a:prstGeom>
          <a:noFill/>
          <a:ln/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	Binary Multiplication</a:t>
            </a:r>
            <a:endParaRPr lang="en-US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582706" y="1676400"/>
            <a:ext cx="7924800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</a:extLst>
        </p:spPr>
        <p:txBody>
          <a:bodyPr/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10000"/>
              </a:spcBef>
            </a:pPr>
            <a:r>
              <a:rPr lang="en-US" dirty="0" smtClean="0">
                <a:latin typeface="Arial" charset="0"/>
              </a:rPr>
              <a:t>The rules for binary multiplication are even easier:</a:t>
            </a:r>
          </a:p>
          <a:p>
            <a:pPr lvl="1">
              <a:spcBef>
                <a:spcPct val="10000"/>
              </a:spcBef>
            </a:pPr>
            <a:r>
              <a:rPr lang="en-US" sz="2100" dirty="0" smtClean="0">
                <a:latin typeface="Arial" charset="0"/>
              </a:rPr>
              <a:t>Anything times 0 = 0</a:t>
            </a:r>
          </a:p>
          <a:p>
            <a:pPr lvl="1">
              <a:spcBef>
                <a:spcPct val="10000"/>
              </a:spcBef>
            </a:pPr>
            <a:r>
              <a:rPr lang="en-US" sz="2100" dirty="0" smtClean="0">
                <a:latin typeface="Arial" charset="0"/>
              </a:rPr>
              <a:t>Anything times 1 = itself</a:t>
            </a:r>
          </a:p>
          <a:p>
            <a:pPr>
              <a:spcBef>
                <a:spcPct val="10000"/>
              </a:spcBef>
            </a:pPr>
            <a:r>
              <a:rPr lang="en-US" dirty="0" smtClean="0">
                <a:latin typeface="Arial" charset="0"/>
              </a:rPr>
              <a:t>For example</a:t>
            </a:r>
            <a:r>
              <a:rPr lang="en-US" sz="2300" dirty="0" smtClean="0">
                <a:latin typeface="Arial" charset="0"/>
              </a:rPr>
              <a:t>: </a:t>
            </a:r>
            <a:r>
              <a:rPr lang="en-US" sz="2500" dirty="0" smtClean="0">
                <a:latin typeface="Arial" charset="0"/>
              </a:rPr>
              <a:t>19 X 21 = 399</a:t>
            </a:r>
          </a:p>
          <a:p>
            <a:pPr>
              <a:spcBef>
                <a:spcPct val="10000"/>
              </a:spcBef>
            </a:pPr>
            <a:r>
              <a:rPr lang="en-US" sz="2500" dirty="0" smtClean="0">
                <a:latin typeface="Arial" charset="0"/>
              </a:rPr>
              <a:t>Of course, each time you have</a:t>
            </a:r>
          </a:p>
          <a:p>
            <a:pPr marL="0" indent="0">
              <a:spcBef>
                <a:spcPct val="10000"/>
              </a:spcBef>
              <a:buNone/>
            </a:pPr>
            <a:r>
              <a:rPr lang="en-US" sz="2500" dirty="0">
                <a:latin typeface="Arial" charset="0"/>
              </a:rPr>
              <a:t> </a:t>
            </a:r>
            <a:r>
              <a:rPr lang="en-US" sz="2500" dirty="0" smtClean="0">
                <a:latin typeface="Arial" charset="0"/>
              </a:rPr>
              <a:t>   to add and check for overflow</a:t>
            </a:r>
          </a:p>
          <a:p>
            <a:pPr>
              <a:spcBef>
                <a:spcPct val="10000"/>
              </a:spcBef>
            </a:pPr>
            <a:r>
              <a:rPr lang="en-US" sz="2500" dirty="0">
                <a:latin typeface="Arial" charset="0"/>
              </a:rPr>
              <a:t>You can create a </a:t>
            </a:r>
            <a:r>
              <a:rPr lang="en-US" sz="2500" dirty="0" smtClean="0">
                <a:latin typeface="Arial" charset="0"/>
              </a:rPr>
              <a:t>circuit that</a:t>
            </a:r>
          </a:p>
          <a:p>
            <a:pPr marL="0" indent="0">
              <a:spcBef>
                <a:spcPct val="10000"/>
              </a:spcBef>
              <a:buNone/>
            </a:pPr>
            <a:r>
              <a:rPr lang="en-US" sz="2500" dirty="0">
                <a:latin typeface="Arial" charset="0"/>
              </a:rPr>
              <a:t> </a:t>
            </a:r>
            <a:r>
              <a:rPr lang="en-US" sz="2500" dirty="0" smtClean="0">
                <a:latin typeface="Arial" charset="0"/>
              </a:rPr>
              <a:t>  strings together multi-bit adders that get the contents</a:t>
            </a:r>
          </a:p>
          <a:p>
            <a:pPr marL="0" indent="0">
              <a:spcBef>
                <a:spcPct val="10000"/>
              </a:spcBef>
              <a:buNone/>
            </a:pPr>
            <a:r>
              <a:rPr lang="en-US" sz="2500" dirty="0">
                <a:latin typeface="Arial" charset="0"/>
              </a:rPr>
              <a:t> </a:t>
            </a:r>
            <a:r>
              <a:rPr lang="en-US" sz="2500" dirty="0" smtClean="0">
                <a:latin typeface="Arial" charset="0"/>
              </a:rPr>
              <a:t>  of the multiplications but it’s a little complicated</a:t>
            </a:r>
          </a:p>
          <a:p>
            <a:pPr marL="0" indent="0">
              <a:spcBef>
                <a:spcPct val="10000"/>
              </a:spcBef>
              <a:buNone/>
            </a:pPr>
            <a:endParaRPr lang="en-US" sz="2500" dirty="0" smtClean="0">
              <a:latin typeface="Arial" charset="0"/>
            </a:endParaRPr>
          </a:p>
          <a:p>
            <a:pPr>
              <a:spcBef>
                <a:spcPct val="10000"/>
              </a:spcBef>
            </a:pPr>
            <a:endParaRPr lang="en-US" sz="2500" dirty="0">
              <a:latin typeface="Arial" charset="0"/>
            </a:endParaRPr>
          </a:p>
          <a:p>
            <a:pPr>
              <a:spcBef>
                <a:spcPct val="10000"/>
              </a:spcBef>
            </a:pPr>
            <a:endParaRPr lang="en-US" sz="2300" dirty="0" smtClean="0">
              <a:latin typeface="Arial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5562600" y="2274838"/>
                <a:ext cx="1883849" cy="230832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          10011       </m:t>
                      </m:r>
                    </m:oMath>
                  </m:oMathPara>
                </a14:m>
                <a:endParaRPr lang="en-US" b="0" i="1" dirty="0" smtClean="0">
                  <a:latin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u="sng" smtClean="0">
                          <a:latin typeface="Cambria Math"/>
                          <a:ea typeface="Cambria Math"/>
                        </a:rPr>
                        <m:t>×10101 </m:t>
                      </m:r>
                    </m:oMath>
                  </m:oMathPara>
                </a14:m>
                <a:endParaRPr lang="en-US" b="0" i="1" u="sng" dirty="0" smtClean="0">
                  <a:latin typeface="Cambria Math"/>
                  <a:ea typeface="Cambria Math"/>
                </a:endParaRPr>
              </a:p>
              <a:p>
                <a:r>
                  <a:rPr lang="en-US" b="0" dirty="0" smtClean="0">
                    <a:ea typeface="Cambria Math"/>
                  </a:rPr>
                  <a:t>     </a:t>
                </a:r>
                <a14:m>
                  <m:oMath xmlns:m="http://schemas.openxmlformats.org/officeDocument/2006/math">
                    <m:r>
                      <a:rPr lang="en-US" b="0" i="0" smtClean="0">
                        <a:latin typeface="Cambria Math"/>
                        <a:ea typeface="Cambria Math"/>
                      </a:rPr>
                      <m:t>      10011         </m:t>
                    </m:r>
                  </m:oMath>
                </a14:m>
                <a:endParaRPr lang="en-US" b="0" i="0" dirty="0" smtClean="0">
                  <a:latin typeface="Cambria Math"/>
                  <a:ea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0" smtClean="0">
                          <a:latin typeface="Cambria Math"/>
                          <a:ea typeface="Cambria Math"/>
                        </a:rPr>
                        <m:t> 00000  </m:t>
                      </m:r>
                    </m:oMath>
                  </m:oMathPara>
                </a14:m>
                <a:endParaRPr lang="en-US" b="0" i="0" dirty="0" smtClean="0">
                  <a:latin typeface="Cambria Math"/>
                  <a:ea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0" smtClean="0">
                          <a:latin typeface="Cambria Math"/>
                          <a:ea typeface="Cambria Math"/>
                        </a:rPr>
                        <m:t>10011      </m:t>
                      </m:r>
                    </m:oMath>
                  </m:oMathPara>
                </a14:m>
                <a:endParaRPr lang="en-US" b="0" i="0" dirty="0" smtClean="0">
                  <a:latin typeface="Cambria Math"/>
                  <a:ea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0" smtClean="0">
                          <a:latin typeface="Cambria Math"/>
                          <a:ea typeface="Cambria Math"/>
                        </a:rPr>
                        <m:t>00000           </m:t>
                      </m:r>
                    </m:oMath>
                  </m:oMathPara>
                </a14:m>
                <a:endParaRPr lang="en-US" b="0" i="0" dirty="0" smtClean="0">
                  <a:latin typeface="Cambria Math"/>
                  <a:ea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0" u="sng" smtClean="0">
                          <a:latin typeface="Cambria Math"/>
                          <a:ea typeface="Cambria Math"/>
                        </a:rPr>
                        <m:t>10011               </m:t>
                      </m:r>
                    </m:oMath>
                  </m:oMathPara>
                </a14:m>
                <a:endParaRPr lang="en-US" b="0" i="0" u="sng" dirty="0" smtClean="0">
                  <a:latin typeface="Cambria Math"/>
                  <a:ea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0" smtClean="0">
                          <a:latin typeface="Cambria Math"/>
                          <a:ea typeface="Cambria Math"/>
                        </a:rPr>
                        <m:t>110001111     </m:t>
                      </m:r>
                    </m:oMath>
                  </m:oMathPara>
                </a14:m>
                <a:endParaRPr lang="en-US" b="0" dirty="0" smtClean="0">
                  <a:ea typeface="Cambria Math"/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2600" y="2274838"/>
                <a:ext cx="1883849" cy="2308324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64372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5FE9A-FACB-4DDB-8BE4-A1EA913D653B}" type="slidenum">
              <a:rPr lang="en-US" smtClean="0"/>
              <a:t>32</a:t>
            </a:fld>
            <a:endParaRPr lang="en-US"/>
          </a:p>
        </p:txBody>
      </p:sp>
      <p:sp>
        <p:nvSpPr>
          <p:cNvPr id="4" name="Rectangle 7"/>
          <p:cNvSpPr txBox="1">
            <a:spLocks noChangeArrowheads="1"/>
          </p:cNvSpPr>
          <p:nvPr/>
        </p:nvSpPr>
        <p:spPr>
          <a:xfrm>
            <a:off x="564777" y="823912"/>
            <a:ext cx="7315200" cy="547688"/>
          </a:xfrm>
          <a:prstGeom prst="rect">
            <a:avLst/>
          </a:prstGeom>
          <a:noFill/>
          <a:ln/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	Binary Mathematics</a:t>
            </a:r>
            <a:endParaRPr lang="en-US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582706" y="1676400"/>
            <a:ext cx="7924800" cy="419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</a:extLst>
        </p:spPr>
        <p:txBody>
          <a:bodyPr/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10000"/>
              </a:spcBef>
            </a:pPr>
            <a:r>
              <a:rPr lang="en-US" dirty="0" smtClean="0">
                <a:latin typeface="Arial" charset="0"/>
              </a:rPr>
              <a:t>Subtraction and division can be constructed using logic circuits similarly.</a:t>
            </a:r>
          </a:p>
          <a:p>
            <a:pPr>
              <a:spcBef>
                <a:spcPct val="10000"/>
              </a:spcBef>
            </a:pPr>
            <a:r>
              <a:rPr lang="en-US" sz="2500" dirty="0" smtClean="0">
                <a:latin typeface="Arial" charset="0"/>
              </a:rPr>
              <a:t>Boundary conditions add the most complications.</a:t>
            </a:r>
          </a:p>
          <a:p>
            <a:pPr>
              <a:spcBef>
                <a:spcPct val="10000"/>
              </a:spcBef>
            </a:pPr>
            <a:r>
              <a:rPr lang="en-US" sz="2500" dirty="0" smtClean="0">
                <a:latin typeface="Arial" charset="0"/>
              </a:rPr>
              <a:t>Much research has gone into finding better algorithms for binary math and is still ongoing.</a:t>
            </a:r>
          </a:p>
          <a:p>
            <a:pPr>
              <a:spcBef>
                <a:spcPct val="10000"/>
              </a:spcBef>
            </a:pPr>
            <a:r>
              <a:rPr lang="en-US" sz="2500" dirty="0" smtClean="0">
                <a:latin typeface="Arial" charset="0"/>
              </a:rPr>
              <a:t>Booth’s algorithm is one such method that works for binary multiplication.</a:t>
            </a:r>
          </a:p>
          <a:p>
            <a:pPr>
              <a:spcBef>
                <a:spcPct val="10000"/>
              </a:spcBef>
            </a:pPr>
            <a:r>
              <a:rPr lang="en-US" sz="2500" dirty="0" smtClean="0">
                <a:latin typeface="Arial" charset="0"/>
              </a:rPr>
              <a:t>Take away: computers do math differently than we do.  The way we represent numbers might have a beneficial effect on the way we perform binary math.</a:t>
            </a:r>
          </a:p>
          <a:p>
            <a:pPr marL="0" indent="0">
              <a:spcBef>
                <a:spcPct val="10000"/>
              </a:spcBef>
              <a:buNone/>
            </a:pPr>
            <a:endParaRPr lang="en-US" sz="2500" dirty="0">
              <a:latin typeface="Arial" charset="0"/>
            </a:endParaRPr>
          </a:p>
          <a:p>
            <a:pPr>
              <a:spcBef>
                <a:spcPct val="10000"/>
              </a:spcBef>
            </a:pPr>
            <a:endParaRPr lang="en-US" sz="2300" dirty="0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9551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Data Representation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000" dirty="0" smtClean="0"/>
              <a:t>SIGNED INTEGERS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5FE9A-FACB-4DDB-8BE4-A1EA913D653B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7088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5FE9A-FACB-4DDB-8BE4-A1EA913D653B}" type="slidenum">
              <a:rPr lang="en-US" smtClean="0"/>
              <a:t>34</a:t>
            </a:fld>
            <a:endParaRPr lang="en-US"/>
          </a:p>
        </p:txBody>
      </p:sp>
      <p:sp>
        <p:nvSpPr>
          <p:cNvPr id="4" name="Rectangle 7"/>
          <p:cNvSpPr txBox="1">
            <a:spLocks noChangeArrowheads="1"/>
          </p:cNvSpPr>
          <p:nvPr/>
        </p:nvSpPr>
        <p:spPr>
          <a:xfrm>
            <a:off x="564777" y="823912"/>
            <a:ext cx="7315200" cy="547688"/>
          </a:xfrm>
          <a:prstGeom prst="rect">
            <a:avLst/>
          </a:prstGeom>
          <a:noFill/>
          <a:ln/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		Signed Integers</a:t>
            </a:r>
            <a:endParaRPr lang="en-US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582706" y="1905000"/>
            <a:ext cx="7924800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</a:extLst>
        </p:spPr>
        <p:txBody>
          <a:bodyPr/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40000"/>
              </a:spcBef>
            </a:pPr>
            <a:r>
              <a:rPr lang="en-US" dirty="0" smtClean="0">
                <a:latin typeface="Arial" charset="0"/>
              </a:rPr>
              <a:t>To represent a signed integer, we use the high-order bit to indicate the sign.</a:t>
            </a:r>
          </a:p>
          <a:p>
            <a:pPr lvl="1">
              <a:spcBef>
                <a:spcPct val="40000"/>
              </a:spcBef>
            </a:pPr>
            <a:r>
              <a:rPr lang="en-US" dirty="0" smtClean="0">
                <a:latin typeface="Arial" charset="0"/>
              </a:rPr>
              <a:t>The high-order bit is the leftmost bit</a:t>
            </a:r>
          </a:p>
          <a:p>
            <a:pPr lvl="1">
              <a:spcBef>
                <a:spcPct val="40000"/>
              </a:spcBef>
            </a:pPr>
            <a:r>
              <a:rPr lang="en-US" dirty="0" smtClean="0">
                <a:latin typeface="Arial" charset="0"/>
              </a:rPr>
              <a:t>0 means positive, 1 means negative</a:t>
            </a:r>
          </a:p>
          <a:p>
            <a:pPr>
              <a:spcBef>
                <a:spcPct val="40000"/>
              </a:spcBef>
            </a:pPr>
            <a:r>
              <a:rPr lang="en-US" dirty="0" smtClean="0">
                <a:latin typeface="Arial" charset="0"/>
              </a:rPr>
              <a:t>The simplest scheme has the remaining bits signifying the value of the number.</a:t>
            </a:r>
          </a:p>
          <a:p>
            <a:pPr lvl="1">
              <a:spcBef>
                <a:spcPct val="40000"/>
              </a:spcBef>
            </a:pPr>
            <a:r>
              <a:rPr lang="en-US" dirty="0" smtClean="0">
                <a:latin typeface="Arial" charset="0"/>
              </a:rPr>
              <a:t>This is called signed magnitude</a:t>
            </a:r>
          </a:p>
          <a:p>
            <a:pPr lvl="1">
              <a:spcBef>
                <a:spcPct val="40000"/>
              </a:spcBef>
            </a:pPr>
            <a:r>
              <a:rPr lang="en-US" dirty="0" smtClean="0">
                <a:latin typeface="Arial" charset="0"/>
              </a:rPr>
              <a:t>However, this means that there are 2 zeros: +0 (00000000</a:t>
            </a:r>
            <a:r>
              <a:rPr lang="en-US" baseline="-25000" dirty="0" smtClean="0">
                <a:latin typeface="Arial" charset="0"/>
              </a:rPr>
              <a:t>2</a:t>
            </a:r>
            <a:r>
              <a:rPr lang="en-US" dirty="0" smtClean="0">
                <a:latin typeface="Arial" charset="0"/>
              </a:rPr>
              <a:t>) and -0 (10000000</a:t>
            </a:r>
            <a:r>
              <a:rPr lang="en-US" baseline="-25000" dirty="0" smtClean="0">
                <a:latin typeface="Arial" charset="0"/>
              </a:rPr>
              <a:t>2</a:t>
            </a:r>
            <a:r>
              <a:rPr lang="en-US" dirty="0" smtClean="0">
                <a:latin typeface="Arial" charset="0"/>
              </a:rPr>
              <a:t>)</a:t>
            </a:r>
            <a:endParaRPr lang="en-US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8941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5FE9A-FACB-4DDB-8BE4-A1EA913D653B}" type="slidenum">
              <a:rPr lang="en-US" smtClean="0"/>
              <a:t>35</a:t>
            </a:fld>
            <a:endParaRPr lang="en-US"/>
          </a:p>
        </p:txBody>
      </p:sp>
      <p:sp>
        <p:nvSpPr>
          <p:cNvPr id="4" name="Rectangle 7"/>
          <p:cNvSpPr txBox="1">
            <a:spLocks noChangeArrowheads="1"/>
          </p:cNvSpPr>
          <p:nvPr/>
        </p:nvSpPr>
        <p:spPr>
          <a:xfrm>
            <a:off x="564777" y="823912"/>
            <a:ext cx="7315200" cy="547688"/>
          </a:xfrm>
          <a:prstGeom prst="rect">
            <a:avLst/>
          </a:prstGeom>
          <a:noFill/>
          <a:ln/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		Signed Integers</a:t>
            </a:r>
            <a:endParaRPr lang="en-US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582706" y="1676400"/>
            <a:ext cx="7924800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</a:extLst>
        </p:spPr>
        <p:txBody>
          <a:bodyPr/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40000"/>
              </a:spcBef>
            </a:pPr>
            <a:r>
              <a:rPr lang="en-US" dirty="0" smtClean="0">
                <a:latin typeface="Arial" charset="0"/>
              </a:rPr>
              <a:t>With unsigned addition, large sums leave us with extra digits which trigger an overflow error.  Signed addition </a:t>
            </a:r>
            <a:r>
              <a:rPr lang="en-US" i="1" dirty="0" smtClean="0">
                <a:latin typeface="Arial" charset="0"/>
              </a:rPr>
              <a:t>can</a:t>
            </a:r>
            <a:r>
              <a:rPr lang="en-US" dirty="0" smtClean="0">
                <a:latin typeface="Arial" charset="0"/>
              </a:rPr>
              <a:t> also work that way.</a:t>
            </a:r>
          </a:p>
        </p:txBody>
      </p:sp>
      <p:pic>
        <p:nvPicPr>
          <p:cNvPr id="6" name="Picture 1030" descr="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99" r="12007"/>
          <a:stretch>
            <a:fillRect/>
          </a:stretch>
        </p:blipFill>
        <p:spPr bwMode="auto">
          <a:xfrm>
            <a:off x="5410200" y="3124200"/>
            <a:ext cx="3276600" cy="27670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1028"/>
          <p:cNvSpPr txBox="1">
            <a:spLocks noChangeArrowheads="1"/>
          </p:cNvSpPr>
          <p:nvPr/>
        </p:nvSpPr>
        <p:spPr>
          <a:xfrm>
            <a:off x="609600" y="3048000"/>
            <a:ext cx="4876800" cy="3505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E4F5FF"/>
                </a:solidFill>
              </a14:hiddenFill>
            </a:ext>
          </a:extLst>
        </p:spPr>
        <p:txBody>
          <a:bodyPr/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>
                <a:latin typeface="Arial" charset="0"/>
              </a:rPr>
              <a:t>Example:</a:t>
            </a:r>
          </a:p>
          <a:p>
            <a:pPr lvl="1"/>
            <a:r>
              <a:rPr lang="en-US" smtClean="0"/>
              <a:t>Using signed magnitude binary arithmetic, find the sum of 107 and 46.</a:t>
            </a:r>
          </a:p>
          <a:p>
            <a:r>
              <a:rPr lang="en-US" sz="2400" smtClean="0">
                <a:latin typeface="Arial" charset="0"/>
              </a:rPr>
              <a:t>We see that the carry from the seventh bit </a:t>
            </a:r>
            <a:r>
              <a:rPr lang="en-US" sz="2400" i="1" smtClean="0">
                <a:latin typeface="Arial" charset="0"/>
              </a:rPr>
              <a:t>overflows</a:t>
            </a:r>
            <a:r>
              <a:rPr lang="en-US" sz="2400" smtClean="0">
                <a:latin typeface="Arial" charset="0"/>
              </a:rPr>
              <a:t> and is discarded, giving us the erroneous result: 107 + 46 = 25. </a:t>
            </a:r>
            <a:endParaRPr lang="en-US" sz="2400" dirty="0">
              <a:latin typeface="Arial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52400" y="6250632"/>
            <a:ext cx="419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ym typeface="Symbol"/>
              </a:rPr>
              <a:t>2012 Jones and Bartlett Learning, LLC</a:t>
            </a:r>
          </a:p>
          <a:p>
            <a:r>
              <a:rPr lang="en-US" sz="1200" dirty="0" smtClean="0">
                <a:sym typeface="Symbol"/>
              </a:rPr>
              <a:t>www.jblearning.com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551269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5FE9A-FACB-4DDB-8BE4-A1EA913D653B}" type="slidenum">
              <a:rPr lang="en-US" smtClean="0"/>
              <a:t>36</a:t>
            </a:fld>
            <a:endParaRPr lang="en-US"/>
          </a:p>
        </p:txBody>
      </p:sp>
      <p:sp>
        <p:nvSpPr>
          <p:cNvPr id="4" name="Rectangle 7"/>
          <p:cNvSpPr txBox="1">
            <a:spLocks noChangeArrowheads="1"/>
          </p:cNvSpPr>
          <p:nvPr/>
        </p:nvSpPr>
        <p:spPr>
          <a:xfrm>
            <a:off x="564777" y="823912"/>
            <a:ext cx="7315200" cy="547688"/>
          </a:xfrm>
          <a:prstGeom prst="rect">
            <a:avLst/>
          </a:prstGeom>
          <a:noFill/>
          <a:ln/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		Signed Integers</a:t>
            </a:r>
            <a:endParaRPr lang="en-US" dirty="0"/>
          </a:p>
        </p:txBody>
      </p:sp>
      <p:sp>
        <p:nvSpPr>
          <p:cNvPr id="8" name="Rectangle 1028"/>
          <p:cNvSpPr txBox="1">
            <a:spLocks noChangeArrowheads="1"/>
          </p:cNvSpPr>
          <p:nvPr/>
        </p:nvSpPr>
        <p:spPr>
          <a:xfrm>
            <a:off x="605118" y="1828800"/>
            <a:ext cx="4800600" cy="2895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E4F5FF"/>
                </a:solidFill>
              </a14:hiddenFill>
            </a:ext>
          </a:extLst>
        </p:spPr>
        <p:txBody>
          <a:bodyPr/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>
                <a:latin typeface="Arial" charset="0"/>
              </a:rPr>
              <a:t>The signs in signed magnitude representation work just like the signs in pencil and paper arithmetic.</a:t>
            </a:r>
            <a:endParaRPr lang="en-US" sz="2700" smtClean="0">
              <a:latin typeface="Arial" charset="0"/>
            </a:endParaRPr>
          </a:p>
          <a:p>
            <a:pPr lvl="1"/>
            <a:r>
              <a:rPr lang="en-US" smtClean="0">
                <a:latin typeface="Arial" charset="0"/>
              </a:rPr>
              <a:t>Example</a:t>
            </a:r>
            <a:r>
              <a:rPr lang="en-US" b="1" smtClean="0">
                <a:latin typeface="Arial" charset="0"/>
              </a:rPr>
              <a:t>:</a:t>
            </a:r>
            <a:r>
              <a:rPr lang="en-US" smtClean="0"/>
              <a:t> Using signed magnitude binary arithmetic, find the sum of - 46 and - 25.</a:t>
            </a:r>
            <a:endParaRPr lang="en-US" sz="2200">
              <a:latin typeface="Arial" charset="0"/>
            </a:endParaRPr>
          </a:p>
        </p:txBody>
      </p:sp>
      <p:sp>
        <p:nvSpPr>
          <p:cNvPr id="9" name="Rectangle 1029"/>
          <p:cNvSpPr>
            <a:spLocks noChangeArrowheads="1"/>
          </p:cNvSpPr>
          <p:nvPr/>
        </p:nvSpPr>
        <p:spPr bwMode="auto">
          <a:xfrm>
            <a:off x="605118" y="4724400"/>
            <a:ext cx="7467600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4F5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600" u="none" baseline="0">
                <a:latin typeface="Arial" charset="0"/>
              </a:rPr>
              <a:t>Because the signs are the same, all we do is add the numbers and supply the negative sign when we are done.</a:t>
            </a:r>
            <a:endParaRPr lang="en-US" sz="2400" u="none" baseline="0">
              <a:latin typeface="Arial" charset="0"/>
            </a:endParaRPr>
          </a:p>
        </p:txBody>
      </p:sp>
      <p:pic>
        <p:nvPicPr>
          <p:cNvPr id="10" name="Picture 1030" descr="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9518" y="2209800"/>
            <a:ext cx="3273425" cy="2136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152400" y="6250632"/>
            <a:ext cx="419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ym typeface="Symbol"/>
              </a:rPr>
              <a:t>2012 Jones and Bartlett Learning, LLC</a:t>
            </a:r>
          </a:p>
          <a:p>
            <a:r>
              <a:rPr lang="en-US" sz="1200" dirty="0" smtClean="0">
                <a:sym typeface="Symbol"/>
              </a:rPr>
              <a:t>www.jblearning.com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692632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5FE9A-FACB-4DDB-8BE4-A1EA913D653B}" type="slidenum">
              <a:rPr lang="en-US" smtClean="0"/>
              <a:t>37</a:t>
            </a:fld>
            <a:endParaRPr lang="en-US"/>
          </a:p>
        </p:txBody>
      </p:sp>
      <p:sp>
        <p:nvSpPr>
          <p:cNvPr id="4" name="Rectangle 7"/>
          <p:cNvSpPr txBox="1">
            <a:spLocks noChangeArrowheads="1"/>
          </p:cNvSpPr>
          <p:nvPr/>
        </p:nvSpPr>
        <p:spPr>
          <a:xfrm>
            <a:off x="564777" y="823912"/>
            <a:ext cx="7315200" cy="547688"/>
          </a:xfrm>
          <a:prstGeom prst="rect">
            <a:avLst/>
          </a:prstGeom>
          <a:noFill/>
          <a:ln/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		Signed Integers</a:t>
            </a:r>
            <a:endParaRPr lang="en-US" dirty="0"/>
          </a:p>
        </p:txBody>
      </p:sp>
      <p:pic>
        <p:nvPicPr>
          <p:cNvPr id="7" name="Picture 8" descr="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45" r="11111"/>
          <a:stretch>
            <a:fillRect/>
          </a:stretch>
        </p:blipFill>
        <p:spPr bwMode="auto">
          <a:xfrm>
            <a:off x="5212977" y="1828800"/>
            <a:ext cx="3200400" cy="2305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3"/>
          <p:cNvSpPr txBox="1">
            <a:spLocks noChangeArrowheads="1"/>
          </p:cNvSpPr>
          <p:nvPr/>
        </p:nvSpPr>
        <p:spPr>
          <a:xfrm>
            <a:off x="564777" y="1981200"/>
            <a:ext cx="4800600" cy="274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E4F5FF"/>
                </a:solidFill>
              </a14:hiddenFill>
            </a:ext>
          </a:extLst>
        </p:spPr>
        <p:txBody>
          <a:bodyPr/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latin typeface="Arial" charset="0"/>
              </a:rPr>
              <a:t>Mixed sign addition  (or subtraction) is done the same way.</a:t>
            </a:r>
            <a:endParaRPr lang="en-US" sz="2700" dirty="0" smtClean="0">
              <a:latin typeface="Arial" charset="0"/>
            </a:endParaRPr>
          </a:p>
          <a:p>
            <a:pPr lvl="1"/>
            <a:r>
              <a:rPr lang="en-US" dirty="0" smtClean="0">
                <a:latin typeface="Arial" charset="0"/>
              </a:rPr>
              <a:t>Example</a:t>
            </a:r>
            <a:r>
              <a:rPr lang="en-US" b="1" dirty="0" smtClean="0">
                <a:latin typeface="Arial" charset="0"/>
              </a:rPr>
              <a:t>:</a:t>
            </a:r>
            <a:r>
              <a:rPr lang="en-US" dirty="0" smtClean="0"/>
              <a:t> Using signed magnitude binary arithmetic, find the sum of  46 and - 25.</a:t>
            </a:r>
            <a:endParaRPr lang="en-US" dirty="0"/>
          </a:p>
        </p:txBody>
      </p:sp>
      <p:sp>
        <p:nvSpPr>
          <p:cNvPr id="12" name="Rectangle 7"/>
          <p:cNvSpPr>
            <a:spLocks noChangeArrowheads="1"/>
          </p:cNvSpPr>
          <p:nvPr/>
        </p:nvSpPr>
        <p:spPr bwMode="auto">
          <a:xfrm>
            <a:off x="564777" y="4648200"/>
            <a:ext cx="7924800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4F5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600" u="none" baseline="0" dirty="0">
                <a:latin typeface="Arial" charset="0"/>
              </a:rPr>
              <a:t>The sign of the result gets the sign of the number that is </a:t>
            </a:r>
            <a:r>
              <a:rPr lang="en-US" sz="2600" u="none" baseline="0" dirty="0">
                <a:solidFill>
                  <a:srgbClr val="FF0000"/>
                </a:solidFill>
                <a:latin typeface="Arial" charset="0"/>
              </a:rPr>
              <a:t>larger</a:t>
            </a:r>
            <a:r>
              <a:rPr lang="en-US" sz="2600" u="none" baseline="0" dirty="0">
                <a:latin typeface="Arial" charset="0"/>
              </a:rPr>
              <a:t>.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2400" u="none" baseline="0" dirty="0"/>
              <a:t>Note the “borrows” from the second and sixth bits.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52400" y="6250632"/>
            <a:ext cx="419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ym typeface="Symbol"/>
              </a:rPr>
              <a:t>2012 Jones and Bartlett Learning, LLC</a:t>
            </a:r>
          </a:p>
          <a:p>
            <a:r>
              <a:rPr lang="en-US" sz="1200" dirty="0" smtClean="0">
                <a:sym typeface="Symbol"/>
              </a:rPr>
              <a:t>www.jblearning.com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918506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5FE9A-FACB-4DDB-8BE4-A1EA913D653B}" type="slidenum">
              <a:rPr lang="en-US" smtClean="0"/>
              <a:t>38</a:t>
            </a:fld>
            <a:endParaRPr lang="en-US"/>
          </a:p>
        </p:txBody>
      </p:sp>
      <p:sp>
        <p:nvSpPr>
          <p:cNvPr id="4" name="Rectangle 7"/>
          <p:cNvSpPr txBox="1">
            <a:spLocks noChangeArrowheads="1"/>
          </p:cNvSpPr>
          <p:nvPr/>
        </p:nvSpPr>
        <p:spPr>
          <a:xfrm>
            <a:off x="564777" y="823912"/>
            <a:ext cx="7315200" cy="547688"/>
          </a:xfrm>
          <a:prstGeom prst="rect">
            <a:avLst/>
          </a:prstGeom>
          <a:noFill/>
          <a:ln/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		Signed Integers</a:t>
            </a:r>
            <a:endParaRPr lang="en-US" dirty="0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582706" y="1905000"/>
            <a:ext cx="7924800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</a:extLst>
        </p:spPr>
        <p:txBody>
          <a:bodyPr/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10000"/>
              </a:spcBef>
            </a:pPr>
            <a:r>
              <a:rPr lang="en-US" dirty="0" smtClean="0">
                <a:latin typeface="Arial" charset="0"/>
              </a:rPr>
              <a:t>Because of the special way we have to treat the sign bits for signed magnitude integers, it is awkward and costly to implement in digital logic.</a:t>
            </a:r>
          </a:p>
          <a:p>
            <a:pPr>
              <a:spcBef>
                <a:spcPct val="10000"/>
              </a:spcBef>
            </a:pPr>
            <a:r>
              <a:rPr lang="en-US" sz="2500" dirty="0" smtClean="0">
                <a:latin typeface="Arial" charset="0"/>
              </a:rPr>
              <a:t>Let’s not forget the two values for 0, too, which can confuse things.</a:t>
            </a:r>
          </a:p>
          <a:p>
            <a:pPr>
              <a:spcBef>
                <a:spcPct val="10000"/>
              </a:spcBef>
            </a:pPr>
            <a:r>
              <a:rPr lang="en-US" sz="2500" dirty="0" smtClean="0">
                <a:latin typeface="Arial" charset="0"/>
              </a:rPr>
              <a:t>And recall the difficulties creating logical circuits to do binary math.</a:t>
            </a:r>
          </a:p>
          <a:p>
            <a:pPr>
              <a:spcBef>
                <a:spcPct val="10000"/>
              </a:spcBef>
            </a:pPr>
            <a:r>
              <a:rPr lang="en-US" sz="2500" dirty="0" smtClean="0">
                <a:latin typeface="Arial" charset="0"/>
              </a:rPr>
              <a:t>Perhaps there’s a better way?</a:t>
            </a:r>
          </a:p>
          <a:p>
            <a:pPr>
              <a:spcBef>
                <a:spcPct val="10000"/>
              </a:spcBef>
            </a:pPr>
            <a:r>
              <a:rPr lang="en-US" sz="2500" dirty="0" smtClean="0">
                <a:latin typeface="Arial" charset="0"/>
              </a:rPr>
              <a:t>Computers often employ a </a:t>
            </a:r>
            <a:r>
              <a:rPr lang="en-US" sz="2500" i="1" dirty="0" smtClean="0">
                <a:latin typeface="Arial" charset="0"/>
              </a:rPr>
              <a:t>complement</a:t>
            </a:r>
            <a:r>
              <a:rPr lang="en-US" sz="2500" dirty="0" smtClean="0">
                <a:latin typeface="Arial" charset="0"/>
              </a:rPr>
              <a:t> system to represent signed integers.</a:t>
            </a:r>
            <a:endParaRPr lang="en-US" sz="25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9583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5FE9A-FACB-4DDB-8BE4-A1EA913D653B}" type="slidenum">
              <a:rPr lang="en-US" smtClean="0"/>
              <a:t>39</a:t>
            </a:fld>
            <a:endParaRPr lang="en-US"/>
          </a:p>
        </p:txBody>
      </p:sp>
      <p:sp>
        <p:nvSpPr>
          <p:cNvPr id="4" name="Rectangle 7"/>
          <p:cNvSpPr txBox="1">
            <a:spLocks noChangeArrowheads="1"/>
          </p:cNvSpPr>
          <p:nvPr/>
        </p:nvSpPr>
        <p:spPr>
          <a:xfrm>
            <a:off x="564777" y="823912"/>
            <a:ext cx="7315200" cy="547688"/>
          </a:xfrm>
          <a:prstGeom prst="rect">
            <a:avLst/>
          </a:prstGeom>
          <a:noFill/>
          <a:ln/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		Signed Integers</a:t>
            </a:r>
            <a:endParaRPr lang="en-US" dirty="0"/>
          </a:p>
        </p:txBody>
      </p:sp>
      <p:sp>
        <p:nvSpPr>
          <p:cNvPr id="5" name="Rectangle 1027"/>
          <p:cNvSpPr txBox="1">
            <a:spLocks noChangeArrowheads="1"/>
          </p:cNvSpPr>
          <p:nvPr/>
        </p:nvSpPr>
        <p:spPr>
          <a:xfrm>
            <a:off x="591671" y="1752600"/>
            <a:ext cx="7848600" cy="419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E4F5FF"/>
                </a:solidFill>
              </a14:hiddenFill>
            </a:ext>
          </a:extLst>
        </p:spPr>
        <p:txBody>
          <a:bodyPr/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>
                <a:latin typeface="Arial" charset="0"/>
              </a:rPr>
              <a:t>In complement systems, negative values are represented by some difference between a number and its base.</a:t>
            </a:r>
            <a:endParaRPr lang="en-US" smtClean="0">
              <a:latin typeface="Courier New" pitchFamily="49" charset="0"/>
            </a:endParaRPr>
          </a:p>
          <a:p>
            <a:r>
              <a:rPr lang="en-US" smtClean="0">
                <a:latin typeface="Arial" charset="0"/>
              </a:rPr>
              <a:t>The </a:t>
            </a:r>
            <a:r>
              <a:rPr lang="en-US" i="1" smtClean="0">
                <a:latin typeface="Arial" charset="0"/>
              </a:rPr>
              <a:t>diminished radix complement</a:t>
            </a:r>
            <a:r>
              <a:rPr lang="en-US" smtClean="0">
                <a:latin typeface="Arial" charset="0"/>
              </a:rPr>
              <a:t> of a non-zero number </a:t>
            </a:r>
            <a:r>
              <a:rPr lang="en-US" i="1" smtClean="0">
                <a:latin typeface="Arial" charset="0"/>
              </a:rPr>
              <a:t>N</a:t>
            </a:r>
            <a:r>
              <a:rPr lang="en-US" smtClean="0">
                <a:latin typeface="Arial" charset="0"/>
              </a:rPr>
              <a:t> in base </a:t>
            </a:r>
            <a:r>
              <a:rPr lang="en-US" i="1" smtClean="0">
                <a:latin typeface="Arial" charset="0"/>
              </a:rPr>
              <a:t>r</a:t>
            </a:r>
            <a:r>
              <a:rPr lang="en-US" smtClean="0">
                <a:latin typeface="Arial" charset="0"/>
              </a:rPr>
              <a:t> with </a:t>
            </a:r>
            <a:r>
              <a:rPr lang="en-US" i="1" smtClean="0">
                <a:latin typeface="Arial" charset="0"/>
              </a:rPr>
              <a:t>d</a:t>
            </a:r>
            <a:r>
              <a:rPr lang="en-US" smtClean="0">
                <a:latin typeface="Arial" charset="0"/>
              </a:rPr>
              <a:t> digits is </a:t>
            </a:r>
            <a:r>
              <a:rPr lang="en-US" i="1" smtClean="0">
                <a:latin typeface="Arial" charset="0"/>
              </a:rPr>
              <a:t>(r</a:t>
            </a:r>
            <a:r>
              <a:rPr lang="en-US" i="1" baseline="30000" smtClean="0">
                <a:latin typeface="Arial" charset="0"/>
              </a:rPr>
              <a:t>d</a:t>
            </a:r>
            <a:r>
              <a:rPr lang="en-US" i="1" smtClean="0">
                <a:latin typeface="Arial" charset="0"/>
              </a:rPr>
              <a:t> – 1) – N</a:t>
            </a:r>
            <a:r>
              <a:rPr lang="en-US" smtClean="0">
                <a:latin typeface="Arial" charset="0"/>
              </a:rPr>
              <a:t> </a:t>
            </a:r>
          </a:p>
          <a:p>
            <a:r>
              <a:rPr lang="en-US" smtClean="0">
                <a:latin typeface="Arial" charset="0"/>
              </a:rPr>
              <a:t>In the binary system, this gives us </a:t>
            </a:r>
            <a:r>
              <a:rPr lang="en-US" i="1" smtClean="0">
                <a:latin typeface="Arial" charset="0"/>
              </a:rPr>
              <a:t>one’s complement</a:t>
            </a:r>
            <a:r>
              <a:rPr lang="en-US" smtClean="0">
                <a:latin typeface="Arial" charset="0"/>
              </a:rPr>
              <a:t>. It amounts to little more than flipping the bits of a binary number.</a:t>
            </a:r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152400" y="6250632"/>
            <a:ext cx="419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ym typeface="Symbol"/>
              </a:rPr>
              <a:t>2012 Jones and Bartlett Learning, LLC</a:t>
            </a:r>
          </a:p>
          <a:p>
            <a:r>
              <a:rPr lang="en-US" sz="1200" dirty="0" smtClean="0">
                <a:sym typeface="Symbol"/>
              </a:rPr>
              <a:t>www.jblearning.com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751693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5FE9A-FACB-4DDB-8BE4-A1EA913D653B}" type="slidenum">
              <a:rPr lang="en-US" smtClean="0"/>
              <a:t>4</a:t>
            </a:fld>
            <a:endParaRPr lang="en-US"/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571500" y="1143000"/>
            <a:ext cx="8001000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E4F5FF"/>
                </a:solidFill>
              </a14:hiddenFill>
            </a:ext>
          </a:extLst>
        </p:spPr>
        <p:txBody>
          <a:bodyPr/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700" smtClean="0">
                <a:latin typeface="Arial" charset="0"/>
              </a:rPr>
              <a:t>A </a:t>
            </a:r>
            <a:r>
              <a:rPr lang="en-US" sz="2700" i="1" smtClean="0">
                <a:latin typeface="Arial" charset="0"/>
              </a:rPr>
              <a:t>bit</a:t>
            </a:r>
            <a:r>
              <a:rPr lang="en-US" sz="2700" smtClean="0">
                <a:latin typeface="Arial" charset="0"/>
              </a:rPr>
              <a:t> is the most basic unit of information in a computer.</a:t>
            </a:r>
          </a:p>
          <a:p>
            <a:pPr lvl="1"/>
            <a:r>
              <a:rPr lang="en-US" smtClean="0"/>
              <a:t>It is a state of “on” or “off” in a digital circuit.</a:t>
            </a:r>
          </a:p>
          <a:p>
            <a:pPr lvl="1"/>
            <a:r>
              <a:rPr lang="en-US" smtClean="0"/>
              <a:t>Sometimes these states are “high” or “low” voltage instead of “on” or “off..”</a:t>
            </a:r>
          </a:p>
          <a:p>
            <a:r>
              <a:rPr lang="en-US" sz="2700" smtClean="0">
                <a:latin typeface="Arial" charset="0"/>
              </a:rPr>
              <a:t>A </a:t>
            </a:r>
            <a:r>
              <a:rPr lang="en-US" sz="2700" i="1" smtClean="0">
                <a:latin typeface="Arial" charset="0"/>
              </a:rPr>
              <a:t>byte</a:t>
            </a:r>
            <a:r>
              <a:rPr lang="en-US" sz="2700" smtClean="0">
                <a:latin typeface="Arial" charset="0"/>
              </a:rPr>
              <a:t> is a group of eight bits.</a:t>
            </a:r>
          </a:p>
          <a:p>
            <a:pPr lvl="1"/>
            <a:r>
              <a:rPr lang="en-US" smtClean="0"/>
              <a:t>A byte is the smallest possible </a:t>
            </a:r>
            <a:r>
              <a:rPr lang="en-US" i="1" smtClean="0"/>
              <a:t>addressable</a:t>
            </a:r>
            <a:r>
              <a:rPr lang="en-US" smtClean="0"/>
              <a:t> unit of computer storage.</a:t>
            </a:r>
          </a:p>
          <a:p>
            <a:pPr lvl="1"/>
            <a:r>
              <a:rPr lang="en-US" smtClean="0"/>
              <a:t>The term, “addressable,” means that a particular byte can be retrieved according to its location in memory.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2400" y="6250632"/>
            <a:ext cx="419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ym typeface="Symbol"/>
              </a:rPr>
              <a:t>2012 Jones and Bartlett Learning, LLC</a:t>
            </a:r>
          </a:p>
          <a:p>
            <a:r>
              <a:rPr lang="en-US" sz="1200" dirty="0" smtClean="0">
                <a:sym typeface="Symbol"/>
              </a:rPr>
              <a:t>www.jblearning.com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150705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5FE9A-FACB-4DDB-8BE4-A1EA913D653B}" type="slidenum">
              <a:rPr lang="en-US" smtClean="0"/>
              <a:t>40</a:t>
            </a:fld>
            <a:endParaRPr lang="en-US"/>
          </a:p>
        </p:txBody>
      </p:sp>
      <p:sp>
        <p:nvSpPr>
          <p:cNvPr id="4" name="Rectangle 7"/>
          <p:cNvSpPr txBox="1">
            <a:spLocks noChangeArrowheads="1"/>
          </p:cNvSpPr>
          <p:nvPr/>
        </p:nvSpPr>
        <p:spPr>
          <a:xfrm>
            <a:off x="564777" y="823912"/>
            <a:ext cx="7315200" cy="547688"/>
          </a:xfrm>
          <a:prstGeom prst="rect">
            <a:avLst/>
          </a:prstGeom>
          <a:noFill/>
          <a:ln/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		Signed Integers</a:t>
            </a:r>
            <a:endParaRPr lang="en-US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860612" y="1676400"/>
            <a:ext cx="7467600" cy="434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E4F5FF"/>
                </a:solidFill>
              </a14:hiddenFill>
            </a:ext>
          </a:extLst>
        </p:spPr>
        <p:txBody>
          <a:bodyPr/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en-US" dirty="0" smtClean="0">
                <a:latin typeface="Arial" charset="0"/>
              </a:rPr>
              <a:t>For example, using 8-bit one’s complement representation:</a:t>
            </a:r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r>
              <a:rPr lang="en-US" sz="2200" dirty="0" smtClean="0">
                <a:latin typeface="Arial" charset="0"/>
              </a:rPr>
              <a:t>  + 3 is</a:t>
            </a:r>
            <a:r>
              <a:rPr lang="en-US" sz="2200" dirty="0" smtClean="0"/>
              <a:t>:	</a:t>
            </a:r>
            <a:r>
              <a:rPr lang="en-US" sz="2200" b="1" dirty="0" smtClean="0">
                <a:latin typeface="Courier New" pitchFamily="49" charset="0"/>
              </a:rPr>
              <a:t>00000011</a:t>
            </a:r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r>
              <a:rPr lang="en-US" sz="2200" dirty="0" smtClean="0">
                <a:latin typeface="Arial" charset="0"/>
              </a:rPr>
              <a:t>   - 3 is:</a:t>
            </a:r>
            <a:r>
              <a:rPr lang="en-US" sz="2200" dirty="0" smtClean="0"/>
              <a:t>	</a:t>
            </a:r>
            <a:r>
              <a:rPr lang="en-US" sz="2200" b="1" dirty="0" smtClean="0">
                <a:latin typeface="Courier New" pitchFamily="49" charset="0"/>
              </a:rPr>
              <a:t>11111100</a:t>
            </a:r>
            <a:endParaRPr lang="en-US" sz="2200" b="1" dirty="0" smtClean="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 dirty="0" smtClean="0">
                <a:latin typeface="Arial" charset="0"/>
              </a:rPr>
              <a:t>In one’s complement representation, as with signed magnitude, negative values are indicated by a 1 in the high order bit.</a:t>
            </a:r>
          </a:p>
          <a:p>
            <a:pPr>
              <a:lnSpc>
                <a:spcPct val="90000"/>
              </a:lnSpc>
            </a:pPr>
            <a:r>
              <a:rPr lang="en-US" dirty="0" smtClean="0">
                <a:latin typeface="Arial" charset="0"/>
              </a:rPr>
              <a:t>Complement systems are useful because they eliminate the need for subtraction. The difference of two values is found by </a:t>
            </a:r>
            <a:r>
              <a:rPr lang="en-US" dirty="0" smtClean="0">
                <a:solidFill>
                  <a:srgbClr val="FF0000"/>
                </a:solidFill>
                <a:latin typeface="Arial" charset="0"/>
              </a:rPr>
              <a:t>adding</a:t>
            </a:r>
            <a:r>
              <a:rPr lang="en-US" dirty="0" smtClean="0">
                <a:latin typeface="Arial" charset="0"/>
              </a:rPr>
              <a:t> the minuend to the complement of the subtrahend.</a:t>
            </a:r>
            <a:endParaRPr lang="en-US" dirty="0">
              <a:latin typeface="Arial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2400" y="6250632"/>
            <a:ext cx="419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ym typeface="Symbol"/>
              </a:rPr>
              <a:t>2012 Jones and Bartlett Learning, LLC</a:t>
            </a:r>
          </a:p>
          <a:p>
            <a:r>
              <a:rPr lang="en-US" sz="1200" dirty="0" smtClean="0">
                <a:sym typeface="Symbol"/>
              </a:rPr>
              <a:t>www.jblearning.com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116804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5FE9A-FACB-4DDB-8BE4-A1EA913D653B}" type="slidenum">
              <a:rPr lang="en-US" smtClean="0"/>
              <a:t>41</a:t>
            </a:fld>
            <a:endParaRPr lang="en-US"/>
          </a:p>
        </p:txBody>
      </p:sp>
      <p:sp>
        <p:nvSpPr>
          <p:cNvPr id="4" name="Rectangle 7"/>
          <p:cNvSpPr txBox="1">
            <a:spLocks noChangeArrowheads="1"/>
          </p:cNvSpPr>
          <p:nvPr/>
        </p:nvSpPr>
        <p:spPr>
          <a:xfrm>
            <a:off x="564777" y="823912"/>
            <a:ext cx="7315200" cy="547688"/>
          </a:xfrm>
          <a:prstGeom prst="rect">
            <a:avLst/>
          </a:prstGeom>
          <a:noFill/>
          <a:ln/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		Signed Integers</a:t>
            </a:r>
            <a:endParaRPr lang="en-US" dirty="0"/>
          </a:p>
        </p:txBody>
      </p:sp>
      <p:pic>
        <p:nvPicPr>
          <p:cNvPr id="5" name="Picture 7" descr="1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63" r="8113" b="9122"/>
          <a:stretch>
            <a:fillRect/>
          </a:stretch>
        </p:blipFill>
        <p:spPr bwMode="auto">
          <a:xfrm>
            <a:off x="5325036" y="1981200"/>
            <a:ext cx="3276600" cy="2771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600636" y="1828800"/>
            <a:ext cx="4800600" cy="2895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E4F5FF"/>
                </a:solidFill>
              </a14:hiddenFill>
            </a:ext>
          </a:extLst>
        </p:spPr>
        <p:txBody>
          <a:bodyPr/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latin typeface="Arial" charset="0"/>
              </a:rPr>
              <a:t>With one’s complement addition, the carry bit is “carried around” and added to the sum.</a:t>
            </a:r>
            <a:endParaRPr lang="en-US" sz="2700" dirty="0" smtClean="0">
              <a:latin typeface="Arial" charset="0"/>
            </a:endParaRPr>
          </a:p>
          <a:p>
            <a:pPr lvl="1"/>
            <a:r>
              <a:rPr lang="en-US" dirty="0" smtClean="0">
                <a:latin typeface="Arial" charset="0"/>
              </a:rPr>
              <a:t>Example</a:t>
            </a:r>
            <a:r>
              <a:rPr lang="en-US" b="1" dirty="0" smtClean="0">
                <a:latin typeface="Arial" charset="0"/>
              </a:rPr>
              <a:t>:</a:t>
            </a:r>
            <a:r>
              <a:rPr lang="en-US" dirty="0" smtClean="0"/>
              <a:t> Using one’s complement binary arithmetic, find the sum of 48 and – 19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52400" y="6250632"/>
            <a:ext cx="419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ym typeface="Symbol"/>
              </a:rPr>
              <a:t>2012 Jones and Bartlett Learning, LLC</a:t>
            </a:r>
          </a:p>
          <a:p>
            <a:r>
              <a:rPr lang="en-US" sz="1200" dirty="0" smtClean="0">
                <a:sym typeface="Symbol"/>
              </a:rPr>
              <a:t>www.jblearning.com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4194174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5FE9A-FACB-4DDB-8BE4-A1EA913D653B}" type="slidenum">
              <a:rPr lang="en-US" smtClean="0"/>
              <a:t>42</a:t>
            </a:fld>
            <a:endParaRPr lang="en-US"/>
          </a:p>
        </p:txBody>
      </p:sp>
      <p:sp>
        <p:nvSpPr>
          <p:cNvPr id="4" name="Rectangle 7"/>
          <p:cNvSpPr txBox="1">
            <a:spLocks noChangeArrowheads="1"/>
          </p:cNvSpPr>
          <p:nvPr/>
        </p:nvSpPr>
        <p:spPr>
          <a:xfrm>
            <a:off x="564777" y="823912"/>
            <a:ext cx="7315200" cy="547688"/>
          </a:xfrm>
          <a:prstGeom prst="rect">
            <a:avLst/>
          </a:prstGeom>
          <a:noFill/>
          <a:ln/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		Signed Integers</a:t>
            </a:r>
            <a:endParaRPr lang="en-US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800100" y="1676400"/>
            <a:ext cx="7543800" cy="434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E4F5FF"/>
                </a:solidFill>
              </a14:hiddenFill>
            </a:ext>
          </a:extLst>
        </p:spPr>
        <p:txBody>
          <a:bodyPr/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5000"/>
              </a:lnSpc>
              <a:spcBef>
                <a:spcPct val="40000"/>
              </a:spcBef>
            </a:pPr>
            <a:r>
              <a:rPr lang="en-US" sz="2500" smtClean="0">
                <a:latin typeface="Arial" charset="0"/>
              </a:rPr>
              <a:t>Although the “end carry around” adds some complexity, one’s complement is simpler to implement than signed magnitude.</a:t>
            </a:r>
          </a:p>
          <a:p>
            <a:pPr>
              <a:lnSpc>
                <a:spcPct val="95000"/>
              </a:lnSpc>
              <a:spcBef>
                <a:spcPct val="40000"/>
              </a:spcBef>
            </a:pPr>
            <a:r>
              <a:rPr lang="en-US" sz="2500" smtClean="0">
                <a:latin typeface="Arial" charset="0"/>
              </a:rPr>
              <a:t>But it still has the disadvantage of having two different representations for zero: positive zero and negative zero.</a:t>
            </a:r>
          </a:p>
          <a:p>
            <a:pPr>
              <a:lnSpc>
                <a:spcPct val="95000"/>
              </a:lnSpc>
              <a:spcBef>
                <a:spcPct val="40000"/>
              </a:spcBef>
            </a:pPr>
            <a:r>
              <a:rPr lang="en-US" sz="2500" smtClean="0">
                <a:latin typeface="Arial" charset="0"/>
              </a:rPr>
              <a:t>Two’s complement solves this problem.</a:t>
            </a:r>
          </a:p>
          <a:p>
            <a:pPr>
              <a:lnSpc>
                <a:spcPct val="95000"/>
              </a:lnSpc>
              <a:spcBef>
                <a:spcPct val="40000"/>
              </a:spcBef>
            </a:pPr>
            <a:r>
              <a:rPr lang="en-US" sz="2500" smtClean="0">
                <a:latin typeface="Arial" charset="0"/>
              </a:rPr>
              <a:t>Two’s complement is the radix complement of the binary numbering system; the </a:t>
            </a:r>
            <a:r>
              <a:rPr lang="en-US" sz="2500" i="1" smtClean="0">
                <a:latin typeface="Arial" charset="0"/>
              </a:rPr>
              <a:t>radix complement</a:t>
            </a:r>
            <a:r>
              <a:rPr lang="en-US" sz="2500" smtClean="0">
                <a:latin typeface="Arial" charset="0"/>
              </a:rPr>
              <a:t> of a non-zero number </a:t>
            </a:r>
            <a:r>
              <a:rPr lang="en-US" sz="2500" i="1" smtClean="0">
                <a:latin typeface="Arial" charset="0"/>
              </a:rPr>
              <a:t>N</a:t>
            </a:r>
            <a:r>
              <a:rPr lang="en-US" sz="2500" smtClean="0">
                <a:latin typeface="Arial" charset="0"/>
              </a:rPr>
              <a:t> in base </a:t>
            </a:r>
            <a:r>
              <a:rPr lang="en-US" sz="2500" i="1" smtClean="0">
                <a:latin typeface="Arial" charset="0"/>
              </a:rPr>
              <a:t>r</a:t>
            </a:r>
            <a:r>
              <a:rPr lang="en-US" sz="2500" smtClean="0">
                <a:latin typeface="Arial" charset="0"/>
              </a:rPr>
              <a:t> with </a:t>
            </a:r>
            <a:r>
              <a:rPr lang="en-US" sz="2500" i="1" smtClean="0">
                <a:latin typeface="Arial" charset="0"/>
              </a:rPr>
              <a:t>d</a:t>
            </a:r>
            <a:r>
              <a:rPr lang="en-US" sz="2500" smtClean="0">
                <a:latin typeface="Arial" charset="0"/>
              </a:rPr>
              <a:t> digits is </a:t>
            </a:r>
            <a:r>
              <a:rPr lang="en-US" sz="2500" i="1" smtClean="0">
                <a:latin typeface="Arial" charset="0"/>
              </a:rPr>
              <a:t>r</a:t>
            </a:r>
            <a:r>
              <a:rPr lang="en-US" sz="2500" i="1" baseline="30000" smtClean="0">
                <a:latin typeface="Arial" charset="0"/>
              </a:rPr>
              <a:t>d</a:t>
            </a:r>
            <a:r>
              <a:rPr lang="en-US" sz="2500" i="1" smtClean="0">
                <a:latin typeface="Arial" charset="0"/>
              </a:rPr>
              <a:t> – N</a:t>
            </a:r>
            <a:r>
              <a:rPr lang="en-US" sz="2500" smtClean="0">
                <a:latin typeface="Arial" charset="0"/>
              </a:rPr>
              <a:t>.</a:t>
            </a:r>
            <a:endParaRPr lang="en-US" sz="2500" dirty="0">
              <a:latin typeface="Arial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2400" y="6250632"/>
            <a:ext cx="419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ym typeface="Symbol"/>
              </a:rPr>
              <a:t>2012 Jones and Bartlett Learning, LLC</a:t>
            </a:r>
          </a:p>
          <a:p>
            <a:r>
              <a:rPr lang="en-US" sz="1200" dirty="0" smtClean="0">
                <a:sym typeface="Symbol"/>
              </a:rPr>
              <a:t>www.jblearning.com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995221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5FE9A-FACB-4DDB-8BE4-A1EA913D653B}" type="slidenum">
              <a:rPr lang="en-US" smtClean="0"/>
              <a:t>43</a:t>
            </a:fld>
            <a:endParaRPr lang="en-US"/>
          </a:p>
        </p:txBody>
      </p:sp>
      <p:sp>
        <p:nvSpPr>
          <p:cNvPr id="4" name="Rectangle 7"/>
          <p:cNvSpPr txBox="1">
            <a:spLocks noChangeArrowheads="1"/>
          </p:cNvSpPr>
          <p:nvPr/>
        </p:nvSpPr>
        <p:spPr>
          <a:xfrm>
            <a:off x="564777" y="823912"/>
            <a:ext cx="7315200" cy="547688"/>
          </a:xfrm>
          <a:prstGeom prst="rect">
            <a:avLst/>
          </a:prstGeom>
          <a:noFill/>
          <a:ln/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		Signed Integers</a:t>
            </a:r>
            <a:endParaRPr lang="en-US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618565" y="1600200"/>
            <a:ext cx="7848600" cy="434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E4F5FF"/>
                </a:solidFill>
              </a14:hiddenFill>
            </a:ext>
          </a:extLst>
        </p:spPr>
        <p:txBody>
          <a:bodyPr/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en-US" dirty="0" smtClean="0">
                <a:latin typeface="Arial" charset="0"/>
              </a:rPr>
              <a:t>To express a value in two’s complement representation:</a:t>
            </a:r>
            <a:endParaRPr lang="en-US" sz="2700" dirty="0" smtClean="0">
              <a:latin typeface="Arial" charset="0"/>
            </a:endParaRPr>
          </a:p>
          <a:p>
            <a:pPr lvl="1">
              <a:lnSpc>
                <a:spcPct val="90000"/>
              </a:lnSpc>
            </a:pPr>
            <a:r>
              <a:rPr lang="en-US" dirty="0" smtClean="0"/>
              <a:t>If the number is positive, just convert it to binary and you’re done.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If the number is negative, find the one’s complement of the number and then add 1.</a:t>
            </a:r>
          </a:p>
          <a:p>
            <a:pPr>
              <a:lnSpc>
                <a:spcPct val="90000"/>
              </a:lnSpc>
            </a:pPr>
            <a:r>
              <a:rPr lang="en-US" dirty="0" smtClean="0">
                <a:latin typeface="Arial" charset="0"/>
              </a:rPr>
              <a:t>Example:</a:t>
            </a:r>
            <a:r>
              <a:rPr lang="en-US" sz="2300" dirty="0" smtClean="0">
                <a:latin typeface="Arial" charset="0"/>
              </a:rPr>
              <a:t> </a:t>
            </a:r>
          </a:p>
          <a:p>
            <a:pPr lvl="1">
              <a:lnSpc>
                <a:spcPct val="90000"/>
              </a:lnSpc>
            </a:pPr>
            <a:r>
              <a:rPr lang="en-US" sz="2300" dirty="0" smtClean="0"/>
              <a:t>In 8-bit binary, 3 is: 			            </a:t>
            </a:r>
            <a:r>
              <a:rPr lang="en-US" sz="2200" dirty="0" smtClean="0">
                <a:latin typeface="Courier New" pitchFamily="49" charset="0"/>
              </a:rPr>
              <a:t>00000011</a:t>
            </a:r>
          </a:p>
          <a:p>
            <a:pPr lvl="1">
              <a:lnSpc>
                <a:spcPct val="90000"/>
              </a:lnSpc>
            </a:pPr>
            <a:r>
              <a:rPr lang="en-US" sz="2300" dirty="0" smtClean="0"/>
              <a:t>-3 using one’s complement representation is:</a:t>
            </a:r>
            <a:r>
              <a:rPr lang="en-US" sz="2200" dirty="0" smtClean="0">
                <a:latin typeface="Arial" charset="0"/>
              </a:rPr>
              <a:t>        </a:t>
            </a:r>
            <a:r>
              <a:rPr lang="en-US" sz="2200" dirty="0" smtClean="0">
                <a:latin typeface="Courier New" pitchFamily="49" charset="0"/>
              </a:rPr>
              <a:t>11111100</a:t>
            </a:r>
          </a:p>
          <a:p>
            <a:pPr lvl="1">
              <a:lnSpc>
                <a:spcPct val="90000"/>
              </a:lnSpc>
            </a:pPr>
            <a:r>
              <a:rPr lang="en-US" sz="2300" dirty="0" smtClean="0"/>
              <a:t>Adding 1 gives us -3 in two’s complement form:</a:t>
            </a:r>
            <a:r>
              <a:rPr lang="en-US" sz="2200" dirty="0" smtClean="0">
                <a:latin typeface="Arial" charset="0"/>
              </a:rPr>
              <a:t>  </a:t>
            </a:r>
            <a:r>
              <a:rPr lang="en-US" sz="2200" dirty="0" smtClean="0">
                <a:latin typeface="Courier New" pitchFamily="49" charset="0"/>
              </a:rPr>
              <a:t>11111101</a:t>
            </a:r>
            <a:r>
              <a:rPr lang="en-US" sz="2200" dirty="0" smtClean="0">
                <a:latin typeface="Arial" charset="0"/>
              </a:rPr>
              <a:t>.</a:t>
            </a:r>
            <a:endParaRPr lang="en-US" sz="2200" dirty="0">
              <a:latin typeface="Arial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429000" y="6250631"/>
            <a:ext cx="419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ym typeface="Symbol"/>
              </a:rPr>
              <a:t>2012 Jones and Bartlett Learning, LLC</a:t>
            </a:r>
          </a:p>
          <a:p>
            <a:r>
              <a:rPr lang="en-US" sz="1200" dirty="0" smtClean="0">
                <a:sym typeface="Symbol"/>
              </a:rPr>
              <a:t>www.jblearning.com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256788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5FE9A-FACB-4DDB-8BE4-A1EA913D653B}" type="slidenum">
              <a:rPr lang="en-US" smtClean="0"/>
              <a:t>44</a:t>
            </a:fld>
            <a:endParaRPr lang="en-US"/>
          </a:p>
        </p:txBody>
      </p:sp>
      <p:sp>
        <p:nvSpPr>
          <p:cNvPr id="4" name="Rectangle 7"/>
          <p:cNvSpPr txBox="1">
            <a:spLocks noChangeArrowheads="1"/>
          </p:cNvSpPr>
          <p:nvPr/>
        </p:nvSpPr>
        <p:spPr>
          <a:xfrm>
            <a:off x="564777" y="823912"/>
            <a:ext cx="7315200" cy="547688"/>
          </a:xfrm>
          <a:prstGeom prst="rect">
            <a:avLst/>
          </a:prstGeom>
          <a:noFill/>
          <a:ln/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		Signed Integers</a:t>
            </a:r>
            <a:endParaRPr lang="en-US" dirty="0"/>
          </a:p>
        </p:txBody>
      </p:sp>
      <p:sp>
        <p:nvSpPr>
          <p:cNvPr id="7" name="Rectangle 4"/>
          <p:cNvSpPr txBox="1">
            <a:spLocks noChangeArrowheads="1"/>
          </p:cNvSpPr>
          <p:nvPr/>
        </p:nvSpPr>
        <p:spPr>
          <a:xfrm>
            <a:off x="582706" y="1676400"/>
            <a:ext cx="8077200" cy="2895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E4F5FF"/>
                </a:solidFill>
              </a14:hiddenFill>
            </a:ext>
          </a:extLst>
        </p:spPr>
        <p:txBody>
          <a:bodyPr/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>
                <a:latin typeface="Arial" charset="0"/>
              </a:rPr>
              <a:t>With two’s complement arithmetic, all we do is add our two binary numbers. Just discard any carries emitting from the high order bit.</a:t>
            </a:r>
            <a:endParaRPr lang="en-US" sz="2800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735106" y="3124200"/>
            <a:ext cx="4038600" cy="167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4F5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–"/>
            </a:pPr>
            <a:r>
              <a:rPr lang="en-US" sz="2400" u="none" baseline="0">
                <a:latin typeface="Arial" charset="0"/>
              </a:rPr>
              <a:t>Example</a:t>
            </a:r>
            <a:r>
              <a:rPr lang="en-US" sz="2400" b="1" u="none" baseline="0">
                <a:latin typeface="Arial" charset="0"/>
              </a:rPr>
              <a:t>:</a:t>
            </a:r>
            <a:r>
              <a:rPr lang="en-US" sz="2400" u="none" baseline="0"/>
              <a:t> Using one’s complement binary arithmetic, find the sum of 48 and - 19.</a:t>
            </a:r>
          </a:p>
        </p:txBody>
      </p:sp>
      <p:pic>
        <p:nvPicPr>
          <p:cNvPr id="9" name="Picture 8" descr="1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6106" y="3014663"/>
            <a:ext cx="3352800" cy="1893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32035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5FE9A-FACB-4DDB-8BE4-A1EA913D653B}" type="slidenum">
              <a:rPr lang="en-US" smtClean="0"/>
              <a:t>45</a:t>
            </a:fld>
            <a:endParaRPr lang="en-US"/>
          </a:p>
        </p:txBody>
      </p:sp>
      <p:sp>
        <p:nvSpPr>
          <p:cNvPr id="4" name="Rectangle 7"/>
          <p:cNvSpPr txBox="1">
            <a:spLocks noChangeArrowheads="1"/>
          </p:cNvSpPr>
          <p:nvPr/>
        </p:nvSpPr>
        <p:spPr>
          <a:xfrm>
            <a:off x="564776" y="823912"/>
            <a:ext cx="8045824" cy="547688"/>
          </a:xfrm>
          <a:prstGeom prst="rect">
            <a:avLst/>
          </a:prstGeom>
          <a:noFill/>
          <a:ln/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Signed Integer Representation</a:t>
            </a:r>
            <a:endParaRPr lang="en-US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605118" y="1828800"/>
            <a:ext cx="7848600" cy="3886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E4F5FF"/>
                </a:solidFill>
              </a14:hiddenFill>
            </a:ext>
          </a:extLst>
        </p:spPr>
        <p:txBody>
          <a:bodyPr/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40000"/>
              </a:spcBef>
            </a:pPr>
            <a:r>
              <a:rPr lang="en-US" smtClean="0">
                <a:latin typeface="Arial" charset="0"/>
              </a:rPr>
              <a:t>Overflow and carry are tricky ideas.</a:t>
            </a:r>
          </a:p>
          <a:p>
            <a:pPr>
              <a:spcBef>
                <a:spcPct val="40000"/>
              </a:spcBef>
            </a:pPr>
            <a:r>
              <a:rPr lang="en-US" smtClean="0">
                <a:latin typeface="Arial" charset="0"/>
              </a:rPr>
              <a:t>Signed number overflow means nothing in the context of unsigned numbers, which set a carry flag instead of an overflow flag.</a:t>
            </a:r>
          </a:p>
          <a:p>
            <a:pPr>
              <a:spcBef>
                <a:spcPct val="40000"/>
              </a:spcBef>
            </a:pPr>
            <a:r>
              <a:rPr lang="en-US" smtClean="0">
                <a:latin typeface="Arial" charset="0"/>
              </a:rPr>
              <a:t>If a carry out of the leftmost bit occurs with an unsigned number, overflow has occurred.</a:t>
            </a:r>
          </a:p>
          <a:p>
            <a:pPr>
              <a:spcBef>
                <a:spcPct val="40000"/>
              </a:spcBef>
            </a:pPr>
            <a:r>
              <a:rPr lang="en-US" smtClean="0">
                <a:latin typeface="Arial" charset="0"/>
              </a:rPr>
              <a:t>Carry and overflow occur independently of each other. </a:t>
            </a:r>
            <a:endParaRPr lang="en-US" dirty="0">
              <a:latin typeface="Arial" charset="0"/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1214718" y="5715000"/>
            <a:ext cx="6400800" cy="457200"/>
          </a:xfrm>
          <a:prstGeom prst="rect">
            <a:avLst/>
          </a:prstGeom>
          <a:solidFill>
            <a:srgbClr val="DDF6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20000"/>
              </a:spcBef>
            </a:pPr>
            <a:r>
              <a:rPr lang="en-US" sz="2000" b="1" u="none" baseline="0" dirty="0">
                <a:solidFill>
                  <a:srgbClr val="CC3300"/>
                </a:solidFill>
              </a:rPr>
              <a:t>The table on the next slide summarizes these ideas.</a:t>
            </a:r>
          </a:p>
        </p:txBody>
      </p:sp>
    </p:spTree>
    <p:extLst>
      <p:ext uri="{BB962C8B-B14F-4D97-AF65-F5344CB8AC3E}">
        <p14:creationId xmlns:p14="http://schemas.microsoft.com/office/powerpoint/2010/main" val="442286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5FE9A-FACB-4DDB-8BE4-A1EA913D653B}" type="slidenum">
              <a:rPr lang="en-US" smtClean="0"/>
              <a:t>46</a:t>
            </a:fld>
            <a:endParaRPr lang="en-US"/>
          </a:p>
        </p:txBody>
      </p:sp>
      <p:sp>
        <p:nvSpPr>
          <p:cNvPr id="4" name="Rectangle 7"/>
          <p:cNvSpPr txBox="1">
            <a:spLocks noChangeArrowheads="1"/>
          </p:cNvSpPr>
          <p:nvPr/>
        </p:nvSpPr>
        <p:spPr>
          <a:xfrm>
            <a:off x="564776" y="823912"/>
            <a:ext cx="8045824" cy="547688"/>
          </a:xfrm>
          <a:prstGeom prst="rect">
            <a:avLst/>
          </a:prstGeom>
          <a:noFill/>
          <a:ln/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Signed Integer Representation</a:t>
            </a:r>
            <a:endParaRPr lang="en-US" dirty="0"/>
          </a:p>
        </p:txBody>
      </p:sp>
      <p:pic>
        <p:nvPicPr>
          <p:cNvPr id="5" name="Picture 182" descr="Untitled-TrueColor-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828800"/>
            <a:ext cx="8763000" cy="2559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52400" y="6250632"/>
            <a:ext cx="419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ym typeface="Symbol"/>
              </a:rPr>
              <a:t>2012 Jones and Bartlett Learning, LLC</a:t>
            </a:r>
          </a:p>
          <a:p>
            <a:r>
              <a:rPr lang="en-US" sz="1200" dirty="0" smtClean="0">
                <a:sym typeface="Symbol"/>
              </a:rPr>
              <a:t>www.jblearning.com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3181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5FE9A-FACB-4DDB-8BE4-A1EA913D653B}" type="slidenum">
              <a:rPr lang="en-US" smtClean="0"/>
              <a:t>47</a:t>
            </a:fld>
            <a:endParaRPr lang="en-US"/>
          </a:p>
        </p:txBody>
      </p:sp>
      <p:sp>
        <p:nvSpPr>
          <p:cNvPr id="4" name="Rectangle 7"/>
          <p:cNvSpPr txBox="1">
            <a:spLocks noChangeArrowheads="1"/>
          </p:cNvSpPr>
          <p:nvPr/>
        </p:nvSpPr>
        <p:spPr>
          <a:xfrm>
            <a:off x="564776" y="823912"/>
            <a:ext cx="8045824" cy="547688"/>
          </a:xfrm>
          <a:prstGeom prst="rect">
            <a:avLst/>
          </a:prstGeom>
          <a:noFill/>
          <a:ln/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Signed Integer Representation</a:t>
            </a:r>
            <a:endParaRPr lang="en-US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609600" y="1981200"/>
            <a:ext cx="7848600" cy="3886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E4F5FF"/>
                </a:solidFill>
              </a14:hiddenFill>
            </a:ext>
          </a:extLst>
        </p:spPr>
        <p:txBody>
          <a:bodyPr/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  <a:spcBef>
                <a:spcPct val="40000"/>
              </a:spcBef>
            </a:pPr>
            <a:r>
              <a:rPr lang="en-US" smtClean="0">
                <a:latin typeface="Arial" charset="0"/>
              </a:rPr>
              <a:t>We can do binary multiplication and division by 2 very easily using an </a:t>
            </a:r>
            <a:r>
              <a:rPr lang="en-US" i="1" smtClean="0">
                <a:latin typeface="Arial" charset="0"/>
              </a:rPr>
              <a:t>arithmetic shift</a:t>
            </a:r>
            <a:r>
              <a:rPr lang="en-US" smtClean="0">
                <a:latin typeface="Arial" charset="0"/>
              </a:rPr>
              <a:t> operation</a:t>
            </a:r>
          </a:p>
          <a:p>
            <a:pPr>
              <a:lnSpc>
                <a:spcPct val="90000"/>
              </a:lnSpc>
              <a:spcBef>
                <a:spcPct val="40000"/>
              </a:spcBef>
            </a:pPr>
            <a:r>
              <a:rPr lang="en-US" smtClean="0">
                <a:latin typeface="Arial" charset="0"/>
              </a:rPr>
              <a:t>A </a:t>
            </a:r>
            <a:r>
              <a:rPr lang="en-US" i="1" smtClean="0">
                <a:latin typeface="Arial" charset="0"/>
              </a:rPr>
              <a:t>left arithmetic shift</a:t>
            </a:r>
            <a:r>
              <a:rPr lang="en-US" smtClean="0">
                <a:latin typeface="Arial" charset="0"/>
              </a:rPr>
              <a:t> inserts a 0 in for the rightmost bit and shifts everything else left one bit; in effect, it multiplies by 2</a:t>
            </a:r>
          </a:p>
          <a:p>
            <a:pPr>
              <a:lnSpc>
                <a:spcPct val="90000"/>
              </a:lnSpc>
              <a:spcBef>
                <a:spcPct val="40000"/>
              </a:spcBef>
            </a:pPr>
            <a:r>
              <a:rPr lang="en-US" smtClean="0">
                <a:latin typeface="Arial" charset="0"/>
              </a:rPr>
              <a:t>A </a:t>
            </a:r>
            <a:r>
              <a:rPr lang="en-US" i="1" smtClean="0">
                <a:latin typeface="Arial" charset="0"/>
              </a:rPr>
              <a:t>right arithmetic shift</a:t>
            </a:r>
            <a:r>
              <a:rPr lang="en-US" smtClean="0">
                <a:latin typeface="Arial" charset="0"/>
              </a:rPr>
              <a:t> shifts everything one bit to the right, but copies the sign bit; it divides by 2</a:t>
            </a:r>
          </a:p>
          <a:p>
            <a:pPr>
              <a:lnSpc>
                <a:spcPct val="90000"/>
              </a:lnSpc>
              <a:spcBef>
                <a:spcPct val="40000"/>
              </a:spcBef>
            </a:pPr>
            <a:r>
              <a:rPr lang="en-US" smtClean="0">
                <a:latin typeface="Arial" charset="0"/>
              </a:rPr>
              <a:t>Let’s look at some examples. </a:t>
            </a:r>
            <a:endParaRPr lang="en-US" dirty="0">
              <a:latin typeface="Arial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2400" y="6250632"/>
            <a:ext cx="419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ym typeface="Symbol"/>
              </a:rPr>
              <a:t>2012 Jones and Bartlett Learning, LLC</a:t>
            </a:r>
          </a:p>
          <a:p>
            <a:r>
              <a:rPr lang="en-US" sz="1200" dirty="0" smtClean="0">
                <a:sym typeface="Symbol"/>
              </a:rPr>
              <a:t>www.jblearning.com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841240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5FE9A-FACB-4DDB-8BE4-A1EA913D653B}" type="slidenum">
              <a:rPr lang="en-US" smtClean="0"/>
              <a:t>48</a:t>
            </a:fld>
            <a:endParaRPr lang="en-US"/>
          </a:p>
        </p:txBody>
      </p:sp>
      <p:sp>
        <p:nvSpPr>
          <p:cNvPr id="4" name="Rectangle 7"/>
          <p:cNvSpPr txBox="1">
            <a:spLocks noChangeArrowheads="1"/>
          </p:cNvSpPr>
          <p:nvPr/>
        </p:nvSpPr>
        <p:spPr>
          <a:xfrm>
            <a:off x="564776" y="823912"/>
            <a:ext cx="8045824" cy="547688"/>
          </a:xfrm>
          <a:prstGeom prst="rect">
            <a:avLst/>
          </a:prstGeom>
          <a:noFill/>
          <a:ln/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Signed Integer Representation</a:t>
            </a:r>
            <a:endParaRPr lang="en-US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596153" y="1828800"/>
            <a:ext cx="7848600" cy="3886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E4F5FF"/>
                </a:solidFill>
              </a14:hiddenFill>
            </a:ext>
          </a:extLst>
        </p:spPr>
        <p:txBody>
          <a:bodyPr/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90000"/>
              </a:lnSpc>
              <a:spcBef>
                <a:spcPct val="40000"/>
              </a:spcBef>
              <a:buFontTx/>
              <a:buNone/>
            </a:pPr>
            <a:r>
              <a:rPr lang="en-US" sz="2400" smtClean="0">
                <a:latin typeface="Arial" charset="0"/>
              </a:rPr>
              <a:t>Example:</a:t>
            </a:r>
          </a:p>
          <a:p>
            <a:pPr marL="0" indent="0">
              <a:lnSpc>
                <a:spcPct val="90000"/>
              </a:lnSpc>
              <a:spcBef>
                <a:spcPct val="40000"/>
              </a:spcBef>
              <a:buFontTx/>
              <a:buNone/>
            </a:pPr>
            <a:r>
              <a:rPr lang="en-US" sz="2400" smtClean="0">
                <a:latin typeface="Arial" charset="0"/>
              </a:rPr>
              <a:t>Multiply the value 11 (expressed using 8-bit signed two’s complement representation) by 2.</a:t>
            </a:r>
          </a:p>
          <a:p>
            <a:pPr marL="0" indent="0">
              <a:lnSpc>
                <a:spcPct val="90000"/>
              </a:lnSpc>
              <a:spcBef>
                <a:spcPct val="40000"/>
              </a:spcBef>
              <a:buFontTx/>
              <a:buNone/>
            </a:pPr>
            <a:r>
              <a:rPr lang="en-US" sz="2400" smtClean="0">
                <a:latin typeface="Arial" charset="0"/>
              </a:rPr>
              <a:t>We start with the binary value for 11:</a:t>
            </a:r>
          </a:p>
          <a:p>
            <a:pPr marL="0" indent="0">
              <a:lnSpc>
                <a:spcPct val="90000"/>
              </a:lnSpc>
              <a:spcBef>
                <a:spcPct val="40000"/>
              </a:spcBef>
              <a:buFontTx/>
              <a:buNone/>
            </a:pPr>
            <a:r>
              <a:rPr lang="en-US" sz="2400" smtClean="0">
                <a:latin typeface="Arial" charset="0"/>
              </a:rPr>
              <a:t>	00001011  (+11)</a:t>
            </a:r>
          </a:p>
          <a:p>
            <a:pPr marL="0" indent="0">
              <a:lnSpc>
                <a:spcPct val="90000"/>
              </a:lnSpc>
              <a:spcBef>
                <a:spcPct val="40000"/>
              </a:spcBef>
              <a:buFontTx/>
              <a:buNone/>
            </a:pPr>
            <a:r>
              <a:rPr lang="en-US" sz="2400" smtClean="0">
                <a:latin typeface="Arial" charset="0"/>
              </a:rPr>
              <a:t>We shift left one place, resulting in:</a:t>
            </a:r>
          </a:p>
          <a:p>
            <a:pPr marL="0" indent="0">
              <a:lnSpc>
                <a:spcPct val="90000"/>
              </a:lnSpc>
              <a:spcBef>
                <a:spcPct val="40000"/>
              </a:spcBef>
              <a:buFontTx/>
              <a:buNone/>
            </a:pPr>
            <a:r>
              <a:rPr lang="en-US" sz="2400" smtClean="0">
                <a:latin typeface="Arial" charset="0"/>
              </a:rPr>
              <a:t>	00010110  (+22)</a:t>
            </a:r>
          </a:p>
          <a:p>
            <a:pPr marL="0" indent="0">
              <a:lnSpc>
                <a:spcPct val="90000"/>
              </a:lnSpc>
              <a:spcBef>
                <a:spcPct val="40000"/>
              </a:spcBef>
              <a:buFontTx/>
              <a:buNone/>
            </a:pPr>
            <a:r>
              <a:rPr lang="en-US" sz="2400" smtClean="0">
                <a:latin typeface="Arial" charset="0"/>
              </a:rPr>
              <a:t>The sign bit has not changed, so the value is valid.</a:t>
            </a:r>
            <a:endParaRPr lang="en-US" sz="2400" dirty="0">
              <a:latin typeface="Arial" charset="0"/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1129553" y="5715000"/>
            <a:ext cx="7315200" cy="535632"/>
          </a:xfrm>
          <a:prstGeom prst="rect">
            <a:avLst/>
          </a:prstGeom>
          <a:solidFill>
            <a:srgbClr val="DDF6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20000"/>
              </a:spcBef>
            </a:pPr>
            <a:r>
              <a:rPr lang="en-US" sz="2200" b="1" u="none" baseline="0" dirty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To multiply 11 by 4, we simply perform a left shift twice</a:t>
            </a:r>
            <a:r>
              <a:rPr lang="en-US" sz="2200" b="1" u="none" baseline="0" dirty="0">
                <a:solidFill>
                  <a:srgbClr val="CC3300"/>
                </a:solidFill>
              </a:rPr>
              <a:t>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52400" y="6250632"/>
            <a:ext cx="419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ym typeface="Symbol"/>
              </a:rPr>
              <a:t>2012 Jones and Bartlett Learning, LLC</a:t>
            </a:r>
          </a:p>
          <a:p>
            <a:r>
              <a:rPr lang="en-US" sz="1200" dirty="0" smtClean="0">
                <a:sym typeface="Symbol"/>
              </a:rPr>
              <a:t>www.jblearning.com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616559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5FE9A-FACB-4DDB-8BE4-A1EA913D653B}" type="slidenum">
              <a:rPr lang="en-US" smtClean="0"/>
              <a:t>49</a:t>
            </a:fld>
            <a:endParaRPr lang="en-US"/>
          </a:p>
        </p:txBody>
      </p:sp>
      <p:sp>
        <p:nvSpPr>
          <p:cNvPr id="4" name="Rectangle 7"/>
          <p:cNvSpPr txBox="1">
            <a:spLocks noChangeArrowheads="1"/>
          </p:cNvSpPr>
          <p:nvPr/>
        </p:nvSpPr>
        <p:spPr>
          <a:xfrm>
            <a:off x="564776" y="823912"/>
            <a:ext cx="8045824" cy="547688"/>
          </a:xfrm>
          <a:prstGeom prst="rect">
            <a:avLst/>
          </a:prstGeom>
          <a:noFill/>
          <a:ln/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Signed Integer Representation</a:t>
            </a:r>
            <a:endParaRPr lang="en-US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609600" y="1676400"/>
            <a:ext cx="7848600" cy="3886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E4F5FF"/>
                </a:solidFill>
              </a14:hiddenFill>
            </a:ext>
          </a:extLst>
        </p:spPr>
        <p:txBody>
          <a:bodyPr/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spcBef>
                <a:spcPct val="40000"/>
              </a:spcBef>
              <a:buFontTx/>
              <a:buNone/>
            </a:pPr>
            <a:r>
              <a:rPr lang="en-US" sz="2400" dirty="0" smtClean="0">
                <a:latin typeface="Arial" charset="0"/>
              </a:rPr>
              <a:t>Example:</a:t>
            </a:r>
          </a:p>
          <a:p>
            <a:pPr marL="0" indent="0">
              <a:lnSpc>
                <a:spcPct val="80000"/>
              </a:lnSpc>
              <a:spcBef>
                <a:spcPct val="40000"/>
              </a:spcBef>
              <a:buFontTx/>
              <a:buNone/>
            </a:pPr>
            <a:r>
              <a:rPr lang="en-US" sz="2400" dirty="0" smtClean="0">
                <a:latin typeface="Arial" charset="0"/>
              </a:rPr>
              <a:t>Divide the value 12 (expressed using 8-bit signed two’s complement representation) by 2.</a:t>
            </a:r>
          </a:p>
          <a:p>
            <a:pPr marL="0" indent="0">
              <a:lnSpc>
                <a:spcPct val="80000"/>
              </a:lnSpc>
              <a:spcBef>
                <a:spcPct val="40000"/>
              </a:spcBef>
              <a:buFontTx/>
              <a:buNone/>
            </a:pPr>
            <a:r>
              <a:rPr lang="en-US" sz="2400" dirty="0" smtClean="0">
                <a:latin typeface="Arial" charset="0"/>
              </a:rPr>
              <a:t>We start with the binary value for 12:</a:t>
            </a:r>
          </a:p>
          <a:p>
            <a:pPr marL="0" indent="0">
              <a:lnSpc>
                <a:spcPct val="80000"/>
              </a:lnSpc>
              <a:spcBef>
                <a:spcPct val="40000"/>
              </a:spcBef>
              <a:buFontTx/>
              <a:buNone/>
            </a:pPr>
            <a:r>
              <a:rPr lang="en-US" sz="2400" dirty="0" smtClean="0">
                <a:latin typeface="Arial" charset="0"/>
              </a:rPr>
              <a:t>	00001100  (+12)</a:t>
            </a:r>
          </a:p>
          <a:p>
            <a:pPr marL="0" indent="0">
              <a:lnSpc>
                <a:spcPct val="80000"/>
              </a:lnSpc>
              <a:spcBef>
                <a:spcPct val="40000"/>
              </a:spcBef>
              <a:buFontTx/>
              <a:buNone/>
            </a:pPr>
            <a:r>
              <a:rPr lang="en-US" sz="2400" dirty="0" smtClean="0">
                <a:latin typeface="Arial" charset="0"/>
              </a:rPr>
              <a:t>We shift left one place, resulting in:</a:t>
            </a:r>
          </a:p>
          <a:p>
            <a:pPr marL="0" indent="0">
              <a:lnSpc>
                <a:spcPct val="80000"/>
              </a:lnSpc>
              <a:spcBef>
                <a:spcPct val="40000"/>
              </a:spcBef>
              <a:buFontTx/>
              <a:buNone/>
            </a:pPr>
            <a:r>
              <a:rPr lang="en-US" sz="2400" dirty="0" smtClean="0">
                <a:latin typeface="Arial" charset="0"/>
              </a:rPr>
              <a:t>	00000110  (+6)</a:t>
            </a:r>
          </a:p>
          <a:p>
            <a:pPr marL="0" indent="0">
              <a:lnSpc>
                <a:spcPct val="80000"/>
              </a:lnSpc>
              <a:spcBef>
                <a:spcPct val="40000"/>
              </a:spcBef>
              <a:buFontTx/>
              <a:buNone/>
            </a:pPr>
            <a:r>
              <a:rPr lang="en-US" sz="2000" i="1" dirty="0" smtClean="0">
                <a:latin typeface="Arial" charset="0"/>
              </a:rPr>
              <a:t>(Remember, we carry the sign bit to the left as we shift.)</a:t>
            </a:r>
            <a:endParaRPr lang="en-US" sz="2000" i="1" dirty="0">
              <a:latin typeface="Arial" charset="0"/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2590800" y="5410200"/>
            <a:ext cx="5105400" cy="533400"/>
          </a:xfrm>
          <a:prstGeom prst="rect">
            <a:avLst/>
          </a:prstGeom>
          <a:solidFill>
            <a:srgbClr val="DDF6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20000"/>
              </a:spcBef>
            </a:pPr>
            <a:r>
              <a:rPr lang="en-US" sz="2200" b="1" u="none" baseline="0" dirty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To divide 12 by 4, we right shift twice.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52400" y="6250632"/>
            <a:ext cx="419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ym typeface="Symbol"/>
              </a:rPr>
              <a:t>2012 Jones and Bartlett Learning, LLC</a:t>
            </a:r>
          </a:p>
          <a:p>
            <a:r>
              <a:rPr lang="en-US" sz="1200" dirty="0" smtClean="0">
                <a:sym typeface="Symbol"/>
              </a:rPr>
              <a:t>www.jblearning.com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319890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5FE9A-FACB-4DDB-8BE4-A1EA913D653B}" type="slidenum">
              <a:rPr lang="en-US" smtClean="0"/>
              <a:t>5</a:t>
            </a:fld>
            <a:endParaRPr lang="en-US"/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609600" y="1219200"/>
            <a:ext cx="8001000" cy="434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E4F5FF"/>
                </a:solidFill>
              </a14:hiddenFill>
            </a:ext>
          </a:extLst>
        </p:spPr>
        <p:txBody>
          <a:bodyPr/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40000"/>
              </a:spcBef>
            </a:pPr>
            <a:r>
              <a:rPr lang="en-US" sz="2700" dirty="0" smtClean="0">
                <a:latin typeface="Arial" charset="0"/>
              </a:rPr>
              <a:t>A </a:t>
            </a:r>
            <a:r>
              <a:rPr lang="en-US" sz="2700" i="1" dirty="0" smtClean="0">
                <a:latin typeface="Arial" charset="0"/>
              </a:rPr>
              <a:t>word</a:t>
            </a:r>
            <a:r>
              <a:rPr lang="en-US" sz="2700" dirty="0" smtClean="0">
                <a:latin typeface="Arial" charset="0"/>
              </a:rPr>
              <a:t> is a contiguous group of bytes.</a:t>
            </a:r>
          </a:p>
          <a:p>
            <a:pPr lvl="1">
              <a:spcBef>
                <a:spcPct val="40000"/>
              </a:spcBef>
            </a:pPr>
            <a:r>
              <a:rPr lang="en-US" dirty="0" smtClean="0"/>
              <a:t>Words can be any number of bits or bytes.</a:t>
            </a:r>
          </a:p>
          <a:p>
            <a:pPr lvl="1">
              <a:spcBef>
                <a:spcPct val="40000"/>
              </a:spcBef>
            </a:pPr>
            <a:r>
              <a:rPr lang="en-US" dirty="0" smtClean="0"/>
              <a:t>Word sizes of 16, 32, or 64 bits are most common.</a:t>
            </a:r>
          </a:p>
          <a:p>
            <a:pPr lvl="1">
              <a:spcBef>
                <a:spcPct val="40000"/>
              </a:spcBef>
            </a:pPr>
            <a:r>
              <a:rPr lang="en-US" dirty="0" smtClean="0"/>
              <a:t>In a word-addressable system, a word is the smallest addressable unit of storage.</a:t>
            </a:r>
          </a:p>
          <a:p>
            <a:pPr>
              <a:spcBef>
                <a:spcPct val="40000"/>
              </a:spcBef>
            </a:pPr>
            <a:r>
              <a:rPr lang="en-US" sz="2700" dirty="0" smtClean="0">
                <a:latin typeface="Arial" charset="0"/>
              </a:rPr>
              <a:t>A group of four bits is called a </a:t>
            </a:r>
            <a:r>
              <a:rPr lang="en-US" sz="2700" i="1" dirty="0" smtClean="0">
                <a:latin typeface="Arial" charset="0"/>
              </a:rPr>
              <a:t>nibble</a:t>
            </a:r>
            <a:r>
              <a:rPr lang="en-US" sz="2700" dirty="0" smtClean="0">
                <a:latin typeface="Arial" charset="0"/>
              </a:rPr>
              <a:t>.</a:t>
            </a:r>
            <a:endParaRPr lang="en-US" sz="2700" dirty="0" smtClean="0"/>
          </a:p>
          <a:p>
            <a:pPr lvl="1">
              <a:spcBef>
                <a:spcPct val="40000"/>
              </a:spcBef>
            </a:pPr>
            <a:r>
              <a:rPr lang="en-US" dirty="0" smtClean="0"/>
              <a:t>Bytes, therefore, consist of two nibbles: a “high-order nibble,” and a “low-order” nibble.</a:t>
            </a:r>
          </a:p>
          <a:p>
            <a:pPr lvl="1">
              <a:spcBef>
                <a:spcPct val="40000"/>
              </a:spcBef>
            </a:pPr>
            <a:r>
              <a:rPr lang="en-US" dirty="0" smtClean="0"/>
              <a:t>Nibble is sometimes spelled </a:t>
            </a:r>
            <a:r>
              <a:rPr lang="en-US" dirty="0" err="1" smtClean="0"/>
              <a:t>nybble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2400" y="6250632"/>
            <a:ext cx="419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ym typeface="Symbol"/>
              </a:rPr>
              <a:t>2012 Jones and Bartlett Learning, LLC</a:t>
            </a:r>
          </a:p>
          <a:p>
            <a:r>
              <a:rPr lang="en-US" sz="1200" dirty="0" smtClean="0">
                <a:sym typeface="Symbol"/>
              </a:rPr>
              <a:t>www.jblearning.com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333376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5FE9A-FACB-4DDB-8BE4-A1EA913D653B}" type="slidenum">
              <a:rPr lang="en-US" smtClean="0"/>
              <a:t>50</a:t>
            </a:fld>
            <a:endParaRPr lang="en-US"/>
          </a:p>
        </p:txBody>
      </p:sp>
      <p:sp>
        <p:nvSpPr>
          <p:cNvPr id="4" name="Rectangle 7"/>
          <p:cNvSpPr txBox="1">
            <a:spLocks noChangeArrowheads="1"/>
          </p:cNvSpPr>
          <p:nvPr/>
        </p:nvSpPr>
        <p:spPr>
          <a:xfrm>
            <a:off x="564776" y="823912"/>
            <a:ext cx="8045824" cy="547688"/>
          </a:xfrm>
          <a:prstGeom prst="rect">
            <a:avLst/>
          </a:prstGeom>
          <a:noFill/>
          <a:ln/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Signed Integer Representation</a:t>
            </a:r>
            <a:endParaRPr lang="en-US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609600" y="1676400"/>
            <a:ext cx="7848600" cy="3886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E4F5FF"/>
                </a:solidFill>
              </a14:hiddenFill>
            </a:ext>
          </a:extLst>
        </p:spPr>
        <p:txBody>
          <a:bodyPr/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  <a:spcBef>
                <a:spcPct val="40000"/>
              </a:spcBef>
            </a:pPr>
            <a:r>
              <a:rPr lang="en-US" sz="2400" dirty="0" smtClean="0">
                <a:latin typeface="Arial" charset="0"/>
              </a:rPr>
              <a:t>Shifting is easier and faster to implement in logic circuits than implementing the algorithm we discussed back on slide 29.</a:t>
            </a:r>
          </a:p>
          <a:p>
            <a:pPr>
              <a:lnSpc>
                <a:spcPct val="80000"/>
              </a:lnSpc>
              <a:spcBef>
                <a:spcPct val="40000"/>
              </a:spcBef>
            </a:pPr>
            <a:r>
              <a:rPr lang="en-US" sz="2400" dirty="0" smtClean="0">
                <a:latin typeface="Arial" charset="0"/>
              </a:rPr>
              <a:t>However, shifting only works in powers of 2.</a:t>
            </a:r>
          </a:p>
          <a:p>
            <a:pPr>
              <a:lnSpc>
                <a:spcPct val="80000"/>
              </a:lnSpc>
              <a:spcBef>
                <a:spcPct val="40000"/>
              </a:spcBef>
            </a:pPr>
            <a:r>
              <a:rPr lang="en-US" sz="2400" dirty="0" smtClean="0">
                <a:latin typeface="Arial" charset="0"/>
              </a:rPr>
              <a:t>Booth’s algorithm combines shifting with addition and subtraction where necessary to bring the speed of shifting to general multiplication.</a:t>
            </a:r>
            <a:endParaRPr lang="en-US" sz="20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7944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5FE9A-FACB-4DDB-8BE4-A1EA913D653B}" type="slidenum">
              <a:rPr lang="en-US" smtClean="0"/>
              <a:t>51</a:t>
            </a:fld>
            <a:endParaRPr lang="en-US"/>
          </a:p>
        </p:txBody>
      </p:sp>
      <p:sp>
        <p:nvSpPr>
          <p:cNvPr id="4" name="Rectangle 7"/>
          <p:cNvSpPr txBox="1">
            <a:spLocks noChangeArrowheads="1"/>
          </p:cNvSpPr>
          <p:nvPr/>
        </p:nvSpPr>
        <p:spPr>
          <a:xfrm>
            <a:off x="564776" y="823912"/>
            <a:ext cx="8045824" cy="547688"/>
          </a:xfrm>
          <a:prstGeom prst="rect">
            <a:avLst/>
          </a:prstGeom>
          <a:noFill/>
          <a:ln/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Signed Integer Representation</a:t>
            </a:r>
            <a:endParaRPr lang="en-US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472888" y="1600200"/>
            <a:ext cx="4114800" cy="426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E4F5FF"/>
                </a:solidFill>
              </a14:hiddenFill>
            </a:ext>
          </a:extLst>
        </p:spPr>
        <p:txBody>
          <a:bodyPr/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  <a:buFontTx/>
              <a:buNone/>
            </a:pPr>
            <a:r>
              <a:rPr lang="en-US" sz="2200" dirty="0" smtClean="0">
                <a:latin typeface="Arial" charset="0"/>
              </a:rPr>
              <a:t>In Booth’s algorithm:</a:t>
            </a:r>
          </a:p>
          <a:p>
            <a:pPr>
              <a:lnSpc>
                <a:spcPct val="90000"/>
              </a:lnSpc>
            </a:pPr>
            <a:r>
              <a:rPr lang="en-US" sz="2200" dirty="0" smtClean="0">
                <a:latin typeface="Arial" charset="0"/>
              </a:rPr>
              <a:t>If the current multiplier bit is 1 and the preceding bit was 0, subtract the multiplicand from the product</a:t>
            </a:r>
          </a:p>
          <a:p>
            <a:pPr>
              <a:lnSpc>
                <a:spcPct val="90000"/>
              </a:lnSpc>
            </a:pPr>
            <a:r>
              <a:rPr lang="en-US" sz="2200" dirty="0" smtClean="0">
                <a:latin typeface="Arial" charset="0"/>
              </a:rPr>
              <a:t>If the current multiplier bit is 0 and the preceding bit was 1, we add the multiplicand to the product</a:t>
            </a:r>
          </a:p>
          <a:p>
            <a:pPr>
              <a:lnSpc>
                <a:spcPct val="90000"/>
              </a:lnSpc>
            </a:pPr>
            <a:r>
              <a:rPr lang="en-US" sz="2200" dirty="0" smtClean="0">
                <a:latin typeface="Arial" charset="0"/>
              </a:rPr>
              <a:t>If we have a 00 or 11 pair, we simply shift.</a:t>
            </a:r>
          </a:p>
          <a:p>
            <a:pPr>
              <a:lnSpc>
                <a:spcPct val="90000"/>
              </a:lnSpc>
            </a:pPr>
            <a:r>
              <a:rPr lang="en-US" sz="2200" dirty="0" smtClean="0">
                <a:latin typeface="Arial" charset="0"/>
              </a:rPr>
              <a:t>Assume a mythical “0” starting bit</a:t>
            </a:r>
          </a:p>
          <a:p>
            <a:pPr>
              <a:lnSpc>
                <a:spcPct val="90000"/>
              </a:lnSpc>
            </a:pPr>
            <a:r>
              <a:rPr lang="en-US" sz="2200" dirty="0" smtClean="0">
                <a:latin typeface="Arial" charset="0"/>
              </a:rPr>
              <a:t>Shift after each step</a:t>
            </a:r>
            <a:endParaRPr lang="en-US" sz="2200" dirty="0">
              <a:latin typeface="Arial" charset="0"/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4587688" y="1521649"/>
            <a:ext cx="4191000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u="none" dirty="0">
                <a:latin typeface="Courier New" pitchFamily="49" charset="0"/>
              </a:rPr>
              <a:t>      </a:t>
            </a:r>
            <a:r>
              <a:rPr lang="en-US" sz="2800" b="1" u="none" baseline="0" dirty="0">
                <a:latin typeface="Courier New" pitchFamily="49" charset="0"/>
              </a:rPr>
              <a:t>0011</a:t>
            </a:r>
          </a:p>
          <a:p>
            <a:pPr>
              <a:spcBef>
                <a:spcPct val="50000"/>
              </a:spcBef>
            </a:pPr>
            <a:r>
              <a:rPr lang="en-US" sz="2800" b="1" u="none" baseline="0" dirty="0">
                <a:latin typeface="Courier New" pitchFamily="49" charset="0"/>
                <a:sym typeface="Symbol" pitchFamily="18" charset="2"/>
              </a:rPr>
              <a:t>   </a:t>
            </a:r>
            <a:r>
              <a:rPr lang="en-US" sz="2800" b="1" baseline="0" dirty="0">
                <a:latin typeface="Courier New" pitchFamily="49" charset="0"/>
                <a:sym typeface="Symbol" pitchFamily="18" charset="2"/>
              </a:rPr>
              <a:t>x </a:t>
            </a:r>
            <a:r>
              <a:rPr lang="en-US" sz="2800" b="1" baseline="0" dirty="0" smtClean="0">
                <a:latin typeface="Courier New" pitchFamily="49" charset="0"/>
              </a:rPr>
              <a:t>0110</a:t>
            </a:r>
            <a:r>
              <a:rPr lang="en-US" sz="2800" b="1" baseline="0" dirty="0" smtClean="0">
                <a:solidFill>
                  <a:srgbClr val="FF0000"/>
                </a:solidFill>
                <a:latin typeface="Courier New" pitchFamily="49" charset="0"/>
              </a:rPr>
              <a:t>0</a:t>
            </a:r>
            <a:r>
              <a:rPr lang="en-US" sz="1200" b="1" baseline="0" dirty="0" smtClean="0">
                <a:solidFill>
                  <a:srgbClr val="FF0000"/>
                </a:solidFill>
                <a:latin typeface="Courier New" pitchFamily="49" charset="0"/>
              </a:rPr>
              <a:t>&lt;- mythical</a:t>
            </a:r>
            <a:r>
              <a:rPr lang="en-US" sz="1200" b="1" dirty="0" smtClean="0">
                <a:solidFill>
                  <a:srgbClr val="FF0000"/>
                </a:solidFill>
                <a:latin typeface="Courier New" pitchFamily="49" charset="0"/>
              </a:rPr>
              <a:t> “0”</a:t>
            </a:r>
            <a:endParaRPr lang="en-US" sz="1200" b="1" u="none" baseline="0" dirty="0">
              <a:solidFill>
                <a:srgbClr val="FF0000"/>
              </a:solidFill>
              <a:latin typeface="Courier New" pitchFamily="49" charset="0"/>
            </a:endParaRPr>
          </a:p>
          <a:p>
            <a:pPr>
              <a:spcBef>
                <a:spcPct val="50000"/>
              </a:spcBef>
            </a:pPr>
            <a:r>
              <a:rPr lang="en-US" sz="2800" b="1" u="none" baseline="0" dirty="0">
                <a:latin typeface="Courier New" pitchFamily="49" charset="0"/>
              </a:rPr>
              <a:t>   + 0000  </a:t>
            </a:r>
            <a:r>
              <a:rPr lang="en-US" sz="1800" b="1" u="none" baseline="0" dirty="0">
                <a:latin typeface="Courier New" pitchFamily="49" charset="0"/>
              </a:rPr>
              <a:t>(shift)</a:t>
            </a:r>
          </a:p>
          <a:p>
            <a:pPr>
              <a:spcBef>
                <a:spcPct val="50000"/>
              </a:spcBef>
            </a:pPr>
            <a:r>
              <a:rPr lang="en-US" sz="2800" b="1" u="none" baseline="0" dirty="0">
                <a:latin typeface="Courier New" pitchFamily="49" charset="0"/>
              </a:rPr>
              <a:t>  - 0011	  </a:t>
            </a:r>
            <a:r>
              <a:rPr lang="en-US" b="1" u="none" baseline="0" dirty="0">
                <a:latin typeface="Courier New" pitchFamily="49" charset="0"/>
              </a:rPr>
              <a:t>(subtract)</a:t>
            </a:r>
          </a:p>
          <a:p>
            <a:pPr>
              <a:spcBef>
                <a:spcPct val="50000"/>
              </a:spcBef>
            </a:pPr>
            <a:r>
              <a:rPr lang="en-US" sz="2800" b="1" u="none" baseline="0" dirty="0">
                <a:latin typeface="Courier New" pitchFamily="49" charset="0"/>
              </a:rPr>
              <a:t> + 0000    </a:t>
            </a:r>
            <a:r>
              <a:rPr lang="en-US" b="1" u="none" baseline="0" dirty="0">
                <a:latin typeface="Courier New" pitchFamily="49" charset="0"/>
              </a:rPr>
              <a:t>(shift)</a:t>
            </a:r>
          </a:p>
          <a:p>
            <a:pPr>
              <a:spcBef>
                <a:spcPct val="50000"/>
              </a:spcBef>
            </a:pPr>
            <a:r>
              <a:rPr lang="en-US" sz="2800" b="1" baseline="0" dirty="0">
                <a:latin typeface="Courier New" pitchFamily="49" charset="0"/>
              </a:rPr>
              <a:t>+ 0011     </a:t>
            </a:r>
            <a:r>
              <a:rPr lang="en-US" b="1" u="none" baseline="0" dirty="0">
                <a:latin typeface="Courier New" pitchFamily="49" charset="0"/>
              </a:rPr>
              <a:t>(add)</a:t>
            </a:r>
            <a:r>
              <a:rPr lang="en-US" sz="2800" b="1" u="none" baseline="0" dirty="0">
                <a:latin typeface="Courier New" pitchFamily="49" charset="0"/>
              </a:rPr>
              <a:t>   </a:t>
            </a:r>
            <a:r>
              <a:rPr lang="en-US" sz="2800" b="1" u="none" baseline="0" dirty="0">
                <a:solidFill>
                  <a:srgbClr val="DDF6FF"/>
                </a:solidFill>
                <a:latin typeface="Courier New" pitchFamily="49" charset="0"/>
              </a:rPr>
              <a:t>.</a:t>
            </a:r>
          </a:p>
          <a:p>
            <a:pPr>
              <a:spcBef>
                <a:spcPct val="50000"/>
              </a:spcBef>
            </a:pPr>
            <a:r>
              <a:rPr lang="en-US" sz="2800" b="1" u="none" baseline="0" dirty="0">
                <a:latin typeface="Courier New" pitchFamily="49" charset="0"/>
              </a:rPr>
              <a:t> 00010010</a:t>
            </a:r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5044888" y="6019800"/>
            <a:ext cx="3352800" cy="381000"/>
          </a:xfrm>
          <a:prstGeom prst="rect">
            <a:avLst/>
          </a:prstGeom>
          <a:solidFill>
            <a:srgbClr val="DDF6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200" b="1" u="none" baseline="0">
                <a:solidFill>
                  <a:srgbClr val="CC3300"/>
                </a:solidFill>
              </a:rPr>
              <a:t>We see that 3 </a:t>
            </a:r>
            <a:r>
              <a:rPr lang="en-US" sz="2200" b="1" u="none" baseline="0">
                <a:solidFill>
                  <a:srgbClr val="CC3300"/>
                </a:solidFill>
                <a:sym typeface="Symbol" pitchFamily="18" charset="2"/>
              </a:rPr>
              <a:t></a:t>
            </a:r>
            <a:r>
              <a:rPr lang="en-US" sz="2200" b="1" u="none" baseline="0">
                <a:solidFill>
                  <a:srgbClr val="CC3300"/>
                </a:solidFill>
              </a:rPr>
              <a:t> 6 = 18!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52400" y="6250632"/>
            <a:ext cx="419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ym typeface="Symbol"/>
              </a:rPr>
              <a:t>2012 Jones and Bartlett Learning, LLC</a:t>
            </a:r>
          </a:p>
          <a:p>
            <a:r>
              <a:rPr lang="en-US" sz="1200" dirty="0" smtClean="0">
                <a:sym typeface="Symbol"/>
              </a:rPr>
              <a:t>www.jblearning.com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4119115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5FE9A-FACB-4DDB-8BE4-A1EA913D653B}" type="slidenum">
              <a:rPr lang="en-US" smtClean="0"/>
              <a:t>52</a:t>
            </a:fld>
            <a:endParaRPr lang="en-US"/>
          </a:p>
        </p:txBody>
      </p:sp>
      <p:sp>
        <p:nvSpPr>
          <p:cNvPr id="4" name="Rectangle 7"/>
          <p:cNvSpPr txBox="1">
            <a:spLocks noChangeArrowheads="1"/>
          </p:cNvSpPr>
          <p:nvPr/>
        </p:nvSpPr>
        <p:spPr>
          <a:xfrm>
            <a:off x="564776" y="823912"/>
            <a:ext cx="8045824" cy="547688"/>
          </a:xfrm>
          <a:prstGeom prst="rect">
            <a:avLst/>
          </a:prstGeom>
          <a:noFill/>
          <a:ln/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Signed Integer Representation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52400" y="6250632"/>
            <a:ext cx="419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ym typeface="Symbol"/>
              </a:rPr>
              <a:t>2012 Jones and Bartlett Learning, LLC</a:t>
            </a:r>
          </a:p>
          <a:p>
            <a:r>
              <a:rPr lang="en-US" sz="1200" dirty="0" smtClean="0">
                <a:sym typeface="Symbol"/>
              </a:rPr>
              <a:t>www.jblearning.com</a:t>
            </a:r>
            <a:endParaRPr lang="en-US" sz="1200" dirty="0"/>
          </a:p>
        </p:txBody>
      </p:sp>
      <p:sp>
        <p:nvSpPr>
          <p:cNvPr id="7" name="Oval 6"/>
          <p:cNvSpPr>
            <a:spLocks noChangeArrowheads="1"/>
          </p:cNvSpPr>
          <p:nvPr/>
        </p:nvSpPr>
        <p:spPr bwMode="auto">
          <a:xfrm>
            <a:off x="4226859" y="5367432"/>
            <a:ext cx="385482" cy="457200"/>
          </a:xfrm>
          <a:prstGeom prst="ellipse">
            <a:avLst/>
          </a:prstGeom>
          <a:solidFill>
            <a:srgbClr val="DDF6FF"/>
          </a:solidFill>
          <a:ln w="6350">
            <a:solidFill>
              <a:srgbClr val="99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609600" y="1696705"/>
            <a:ext cx="2971800" cy="1295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E4F5FF"/>
                </a:solidFill>
              </a14:hiddenFill>
            </a:ext>
          </a:extLst>
        </p:spPr>
        <p:txBody>
          <a:bodyPr/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latin typeface="Arial" charset="0"/>
              </a:rPr>
              <a:t>Here is a larger example. </a:t>
            </a:r>
            <a:endParaRPr lang="en-US" dirty="0">
              <a:latin typeface="Arial" charset="0"/>
            </a:endParaRP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4114800" y="1574046"/>
            <a:ext cx="4648200" cy="42473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137160" anchor="b">
            <a:spAutoFit/>
          </a:bodyPr>
          <a:lstStyle/>
          <a:p>
            <a:r>
              <a:rPr lang="en-US" sz="2400" b="1" u="none" dirty="0">
                <a:latin typeface="Courier New" pitchFamily="49" charset="0"/>
              </a:rPr>
              <a:t>          00110101</a:t>
            </a:r>
          </a:p>
          <a:p>
            <a:r>
              <a:rPr lang="en-US" sz="2400" b="1" u="none" dirty="0">
                <a:latin typeface="Courier New" pitchFamily="49" charset="0"/>
                <a:sym typeface="Symbol" pitchFamily="18" charset="2"/>
              </a:rPr>
              <a:t>  </a:t>
            </a:r>
            <a:r>
              <a:rPr lang="en-US" sz="2400" b="1" dirty="0">
                <a:latin typeface="Courier New" pitchFamily="49" charset="0"/>
                <a:sym typeface="Symbol" pitchFamily="18" charset="2"/>
              </a:rPr>
              <a:t>x       </a:t>
            </a:r>
            <a:r>
              <a:rPr lang="en-US" sz="2400" b="1" dirty="0">
                <a:latin typeface="Courier New" pitchFamily="49" charset="0"/>
              </a:rPr>
              <a:t>01111110</a:t>
            </a:r>
            <a:endParaRPr lang="en-US" sz="2400" b="1" u="none" dirty="0">
              <a:latin typeface="Courier New" pitchFamily="49" charset="0"/>
            </a:endParaRPr>
          </a:p>
          <a:p>
            <a:r>
              <a:rPr lang="en-US" sz="2400" b="1" u="none" dirty="0">
                <a:latin typeface="Courier New" pitchFamily="49" charset="0"/>
              </a:rPr>
              <a:t>+ 0000000000000000</a:t>
            </a:r>
          </a:p>
          <a:p>
            <a:r>
              <a:rPr lang="en-US" sz="2400" b="1" u="none" dirty="0">
                <a:latin typeface="Courier New" pitchFamily="49" charset="0"/>
              </a:rPr>
              <a:t>+ 111111111001011</a:t>
            </a:r>
          </a:p>
          <a:p>
            <a:r>
              <a:rPr lang="en-US" sz="2400" b="1" u="none" dirty="0">
                <a:latin typeface="Courier New" pitchFamily="49" charset="0"/>
              </a:rPr>
              <a:t>+ 00000000000000</a:t>
            </a:r>
          </a:p>
          <a:p>
            <a:r>
              <a:rPr lang="en-US" sz="2400" b="1" u="none" dirty="0">
                <a:latin typeface="Courier New" pitchFamily="49" charset="0"/>
              </a:rPr>
              <a:t>+ 0000000000000</a:t>
            </a:r>
          </a:p>
          <a:p>
            <a:r>
              <a:rPr lang="en-US" sz="2400" b="1" u="none" dirty="0">
                <a:latin typeface="Courier New" pitchFamily="49" charset="0"/>
              </a:rPr>
              <a:t>+ 000000000000</a:t>
            </a:r>
          </a:p>
          <a:p>
            <a:r>
              <a:rPr lang="en-US" sz="2400" b="1" u="none" dirty="0">
                <a:latin typeface="Courier New" pitchFamily="49" charset="0"/>
              </a:rPr>
              <a:t>+ 00000000000</a:t>
            </a:r>
          </a:p>
          <a:p>
            <a:r>
              <a:rPr lang="en-US" sz="2400" b="1" u="none" dirty="0">
                <a:latin typeface="Courier New" pitchFamily="49" charset="0"/>
              </a:rPr>
              <a:t>+ 0000000000</a:t>
            </a:r>
          </a:p>
          <a:p>
            <a:r>
              <a:rPr lang="en-US" sz="2400" b="1" dirty="0">
                <a:latin typeface="Courier New" pitchFamily="49" charset="0"/>
              </a:rPr>
              <a:t>+ </a:t>
            </a:r>
            <a:r>
              <a:rPr lang="en-US" sz="2400" b="1" u="sng" dirty="0">
                <a:latin typeface="Courier New" pitchFamily="49" charset="0"/>
              </a:rPr>
              <a:t>000110101</a:t>
            </a:r>
            <a:r>
              <a:rPr lang="en-US" sz="2400" b="1" dirty="0">
                <a:latin typeface="Courier New" pitchFamily="49" charset="0"/>
              </a:rPr>
              <a:t>_______</a:t>
            </a:r>
          </a:p>
          <a:p>
            <a:r>
              <a:rPr lang="en-US" sz="2400" b="1" u="none" dirty="0">
                <a:latin typeface="Courier New" pitchFamily="49" charset="0"/>
              </a:rPr>
              <a:t> 10001101000010110</a:t>
            </a:r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609600" y="3886200"/>
            <a:ext cx="3048000" cy="457200"/>
          </a:xfrm>
          <a:prstGeom prst="rect">
            <a:avLst/>
          </a:prstGeom>
          <a:solidFill>
            <a:srgbClr val="DDF6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20000"/>
              </a:spcBef>
            </a:pPr>
            <a:r>
              <a:rPr lang="en-US" sz="2200" b="1" u="none" baseline="0" dirty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Ignore all bits over 2n.</a:t>
            </a:r>
          </a:p>
        </p:txBody>
      </p:sp>
      <p:sp>
        <p:nvSpPr>
          <p:cNvPr id="11" name="Line 7"/>
          <p:cNvSpPr>
            <a:spLocks noChangeShapeType="1"/>
          </p:cNvSpPr>
          <p:nvPr/>
        </p:nvSpPr>
        <p:spPr bwMode="auto">
          <a:xfrm>
            <a:off x="2362200" y="4419600"/>
            <a:ext cx="1752600" cy="947832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12" name="Rectangle 8"/>
          <p:cNvSpPr>
            <a:spLocks noChangeArrowheads="1"/>
          </p:cNvSpPr>
          <p:nvPr/>
        </p:nvSpPr>
        <p:spPr bwMode="auto">
          <a:xfrm>
            <a:off x="5638800" y="5791200"/>
            <a:ext cx="2286000" cy="381000"/>
          </a:xfrm>
          <a:prstGeom prst="rect">
            <a:avLst/>
          </a:prstGeom>
          <a:solidFill>
            <a:srgbClr val="DDF6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200" b="1" u="none" baseline="0">
                <a:solidFill>
                  <a:srgbClr val="CC3300"/>
                </a:solidFill>
              </a:rPr>
              <a:t>53 </a:t>
            </a:r>
            <a:r>
              <a:rPr lang="en-US" sz="2200" b="1" u="none" baseline="0">
                <a:solidFill>
                  <a:srgbClr val="CC3300"/>
                </a:solidFill>
                <a:sym typeface="Symbol" pitchFamily="18" charset="2"/>
              </a:rPr>
              <a:t></a:t>
            </a:r>
            <a:r>
              <a:rPr lang="en-US" sz="2200" b="1" u="none" baseline="0">
                <a:solidFill>
                  <a:srgbClr val="CC3300"/>
                </a:solidFill>
              </a:rPr>
              <a:t> 126 = 6678!</a:t>
            </a:r>
          </a:p>
        </p:txBody>
      </p:sp>
      <p:sp>
        <p:nvSpPr>
          <p:cNvPr id="13" name="Rectangle 5"/>
          <p:cNvSpPr>
            <a:spLocks noChangeArrowheads="1"/>
          </p:cNvSpPr>
          <p:nvPr/>
        </p:nvSpPr>
        <p:spPr bwMode="auto">
          <a:xfrm>
            <a:off x="304800" y="2649205"/>
            <a:ext cx="3276600" cy="457200"/>
          </a:xfrm>
          <a:prstGeom prst="rect">
            <a:avLst/>
          </a:prstGeom>
          <a:solidFill>
            <a:srgbClr val="DDF6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20000"/>
              </a:spcBef>
            </a:pPr>
            <a:r>
              <a:rPr lang="en-US" sz="2200" b="1" u="none" baseline="0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Subtract (add negative).</a:t>
            </a:r>
            <a:endParaRPr lang="en-US" sz="2200" b="1" u="none" baseline="0" dirty="0">
              <a:solidFill>
                <a:srgbClr val="CC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Line 7"/>
          <p:cNvSpPr>
            <a:spLocks noChangeShapeType="1"/>
          </p:cNvSpPr>
          <p:nvPr/>
        </p:nvSpPr>
        <p:spPr bwMode="auto">
          <a:xfrm>
            <a:off x="3581400" y="2992103"/>
            <a:ext cx="533399" cy="2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4314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Data Representation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000" dirty="0" smtClean="0"/>
              <a:t>FLOATING POINT REPRESENTATION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5FE9A-FACB-4DDB-8BE4-A1EA913D653B}" type="slidenum">
              <a:rPr lang="en-US" smtClean="0"/>
              <a:t>53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3257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5FE9A-FACB-4DDB-8BE4-A1EA913D653B}" type="slidenum">
              <a:rPr lang="en-US" smtClean="0"/>
              <a:t>54</a:t>
            </a:fld>
            <a:endParaRPr lang="en-US"/>
          </a:p>
        </p:txBody>
      </p:sp>
      <p:sp>
        <p:nvSpPr>
          <p:cNvPr id="4" name="Rectangle 7"/>
          <p:cNvSpPr txBox="1">
            <a:spLocks noChangeArrowheads="1"/>
          </p:cNvSpPr>
          <p:nvPr/>
        </p:nvSpPr>
        <p:spPr>
          <a:xfrm>
            <a:off x="564776" y="823912"/>
            <a:ext cx="8045824" cy="547688"/>
          </a:xfrm>
          <a:prstGeom prst="rect">
            <a:avLst/>
          </a:prstGeom>
          <a:noFill/>
          <a:ln/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Floating Point Representation</a:t>
            </a:r>
            <a:endParaRPr lang="en-US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609600" y="1676400"/>
            <a:ext cx="7848600" cy="3886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E4F5FF"/>
                </a:solidFill>
              </a14:hiddenFill>
            </a:ext>
          </a:extLst>
        </p:spPr>
        <p:txBody>
          <a:bodyPr/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  <a:spcBef>
                <a:spcPct val="40000"/>
              </a:spcBef>
            </a:pPr>
            <a:r>
              <a:rPr lang="en-US" sz="2400" dirty="0" smtClean="0">
                <a:latin typeface="Arial" charset="0"/>
              </a:rPr>
              <a:t>The operations we’ve discussed work for integer representations, but imagine having to keep track of a radix point at the same time.</a:t>
            </a:r>
          </a:p>
          <a:p>
            <a:pPr>
              <a:lnSpc>
                <a:spcPct val="80000"/>
              </a:lnSpc>
              <a:spcBef>
                <a:spcPct val="40000"/>
              </a:spcBef>
            </a:pPr>
            <a:r>
              <a:rPr lang="en-US" sz="2400" dirty="0" smtClean="0">
                <a:latin typeface="Arial" charset="0"/>
              </a:rPr>
              <a:t>Instead, we will use a representation of floating point numbers and leverage some useful mathematical properties.</a:t>
            </a:r>
          </a:p>
          <a:p>
            <a:pPr>
              <a:lnSpc>
                <a:spcPct val="80000"/>
              </a:lnSpc>
              <a:spcBef>
                <a:spcPct val="40000"/>
              </a:spcBef>
            </a:pPr>
            <a:r>
              <a:rPr lang="en-US" sz="2400" dirty="0" smtClean="0">
                <a:latin typeface="Arial" charset="0"/>
              </a:rPr>
              <a:t>This is known as floating point emulation because the values aren’t stored as such (no radix point in binary storage).</a:t>
            </a:r>
          </a:p>
          <a:p>
            <a:pPr>
              <a:lnSpc>
                <a:spcPct val="80000"/>
              </a:lnSpc>
              <a:spcBef>
                <a:spcPct val="40000"/>
              </a:spcBef>
            </a:pPr>
            <a:r>
              <a:rPr lang="en-US" sz="2400" dirty="0" smtClean="0">
                <a:latin typeface="Arial" charset="0"/>
              </a:rPr>
              <a:t>Most computers today have hardware that manages this floating point emulation in hardware, speeding it up immensely.</a:t>
            </a:r>
            <a:endParaRPr lang="en-US" sz="20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0597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5FE9A-FACB-4DDB-8BE4-A1EA913D653B}" type="slidenum">
              <a:rPr lang="en-US" smtClean="0"/>
              <a:t>55</a:t>
            </a:fld>
            <a:endParaRPr lang="en-US"/>
          </a:p>
        </p:txBody>
      </p:sp>
      <p:sp>
        <p:nvSpPr>
          <p:cNvPr id="4" name="Rectangle 7"/>
          <p:cNvSpPr txBox="1">
            <a:spLocks noChangeArrowheads="1"/>
          </p:cNvSpPr>
          <p:nvPr/>
        </p:nvSpPr>
        <p:spPr>
          <a:xfrm>
            <a:off x="564776" y="823912"/>
            <a:ext cx="8045824" cy="547688"/>
          </a:xfrm>
          <a:prstGeom prst="rect">
            <a:avLst/>
          </a:prstGeom>
          <a:noFill/>
          <a:ln/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Floating Point Representation</a:t>
            </a:r>
            <a:endParaRPr lang="en-US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564776" y="1676400"/>
            <a:ext cx="7848600" cy="3886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E4F5FF"/>
                </a:solidFill>
              </a14:hiddenFill>
            </a:ext>
          </a:extLst>
        </p:spPr>
        <p:txBody>
          <a:bodyPr/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320" lvl="2" indent="-274320">
              <a:lnSpc>
                <a:spcPct val="80000"/>
              </a:lnSpc>
              <a:spcBef>
                <a:spcPct val="40000"/>
              </a:spcBef>
              <a:buClr>
                <a:schemeClr val="accent3"/>
              </a:buClr>
              <a:buSzPct val="95000"/>
            </a:pPr>
            <a:r>
              <a:rPr lang="en-US" sz="2400" dirty="0" smtClean="0">
                <a:latin typeface="Arial" charset="0"/>
              </a:rPr>
              <a:t>Floating point numbers may be expressed in Scientific Notation</a:t>
            </a:r>
            <a:r>
              <a:rPr lang="en-US" sz="3200" dirty="0">
                <a:latin typeface="Arial" charset="0"/>
              </a:rPr>
              <a:t>: </a:t>
            </a:r>
            <a:r>
              <a:rPr lang="en-US" sz="2400" dirty="0">
                <a:latin typeface="Arial" charset="0"/>
              </a:rPr>
              <a:t>0.125 = 1.25 </a:t>
            </a:r>
            <a:r>
              <a:rPr lang="en-US" sz="2400" dirty="0">
                <a:latin typeface="Arial" charset="0"/>
                <a:sym typeface="Symbol" pitchFamily="18" charset="2"/>
              </a:rPr>
              <a:t></a:t>
            </a:r>
            <a:r>
              <a:rPr lang="en-US" sz="2400" dirty="0">
                <a:latin typeface="Arial" charset="0"/>
              </a:rPr>
              <a:t> </a:t>
            </a:r>
            <a:r>
              <a:rPr lang="en-US" sz="2400" dirty="0" smtClean="0">
                <a:latin typeface="Arial" charset="0"/>
              </a:rPr>
              <a:t>10</a:t>
            </a:r>
            <a:r>
              <a:rPr lang="en-US" sz="2400" baseline="30000" dirty="0" smtClean="0">
                <a:latin typeface="Arial" charset="0"/>
              </a:rPr>
              <a:t>-1</a:t>
            </a:r>
            <a:endParaRPr lang="en-US" sz="2400" dirty="0" smtClean="0">
              <a:latin typeface="Arial" charset="0"/>
            </a:endParaRPr>
          </a:p>
          <a:p>
            <a:pPr marL="274320" lvl="2" indent="-274320">
              <a:lnSpc>
                <a:spcPct val="80000"/>
              </a:lnSpc>
              <a:spcBef>
                <a:spcPct val="40000"/>
              </a:spcBef>
              <a:buClr>
                <a:schemeClr val="accent3"/>
              </a:buClr>
              <a:buSzPct val="95000"/>
            </a:pPr>
            <a:r>
              <a:rPr lang="en-US" sz="2400" dirty="0" smtClean="0">
                <a:latin typeface="Arial" charset="0"/>
              </a:rPr>
              <a:t>This notation consists of three parts: sign, mantissa, and exponent.</a:t>
            </a:r>
          </a:p>
          <a:p>
            <a:pPr marL="274320" lvl="2" indent="-274320">
              <a:lnSpc>
                <a:spcPct val="80000"/>
              </a:lnSpc>
              <a:spcBef>
                <a:spcPct val="40000"/>
              </a:spcBef>
              <a:buClr>
                <a:schemeClr val="accent3"/>
              </a:buClr>
              <a:buSzPct val="95000"/>
            </a:pPr>
            <a:r>
              <a:rPr lang="en-US" sz="2400" dirty="0" smtClean="0">
                <a:latin typeface="Arial" charset="0"/>
              </a:rPr>
              <a:t>Computer representation of a floating point number consists of three </a:t>
            </a:r>
            <a:r>
              <a:rPr lang="en-US" sz="2400" dirty="0" smtClean="0">
                <a:solidFill>
                  <a:srgbClr val="FF0000"/>
                </a:solidFill>
                <a:latin typeface="Arial" charset="0"/>
              </a:rPr>
              <a:t>fixed-size</a:t>
            </a:r>
            <a:r>
              <a:rPr lang="en-US" sz="2400" dirty="0" smtClean="0">
                <a:latin typeface="Arial" charset="0"/>
              </a:rPr>
              <a:t> fields:</a:t>
            </a:r>
          </a:p>
          <a:p>
            <a:pPr>
              <a:lnSpc>
                <a:spcPct val="80000"/>
              </a:lnSpc>
              <a:spcBef>
                <a:spcPct val="40000"/>
              </a:spcBef>
            </a:pPr>
            <a:endParaRPr lang="en-US" sz="2000" dirty="0">
              <a:latin typeface="Arial" charset="0"/>
            </a:endParaRPr>
          </a:p>
        </p:txBody>
      </p:sp>
      <p:pic>
        <p:nvPicPr>
          <p:cNvPr id="10" name="Picture 4" descr="1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423" b="10144"/>
          <a:stretch>
            <a:fillRect/>
          </a:stretch>
        </p:blipFill>
        <p:spPr bwMode="auto">
          <a:xfrm>
            <a:off x="1752600" y="4038600"/>
            <a:ext cx="4648200" cy="1260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779929" y="5336720"/>
            <a:ext cx="7391400" cy="838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20000"/>
              </a:spcBef>
            </a:pPr>
            <a:r>
              <a:rPr lang="en-US" sz="1600" b="1" i="1" u="none" baseline="0" dirty="0">
                <a:solidFill>
                  <a:srgbClr val="CC3300"/>
                </a:solidFill>
              </a:rPr>
              <a:t>Note: Although “</a:t>
            </a:r>
            <a:r>
              <a:rPr lang="en-US" sz="1600" b="1" i="1" u="none" baseline="0" dirty="0" err="1">
                <a:solidFill>
                  <a:srgbClr val="CC3300"/>
                </a:solidFill>
              </a:rPr>
              <a:t>significand</a:t>
            </a:r>
            <a:r>
              <a:rPr lang="en-US" sz="1600" b="1" i="1" u="none" baseline="0" dirty="0">
                <a:solidFill>
                  <a:srgbClr val="CC3300"/>
                </a:solidFill>
              </a:rPr>
              <a:t>” and “mantissa” do not technically mean the same thing, many people use these terms interchangeably.  We use the term “</a:t>
            </a:r>
            <a:r>
              <a:rPr lang="en-US" sz="1600" b="1" i="1" u="none" baseline="0" dirty="0" err="1">
                <a:solidFill>
                  <a:srgbClr val="CC3300"/>
                </a:solidFill>
              </a:rPr>
              <a:t>significand</a:t>
            </a:r>
            <a:r>
              <a:rPr lang="en-US" sz="1600" b="1" i="1" u="none" baseline="0" dirty="0">
                <a:solidFill>
                  <a:srgbClr val="CC3300"/>
                </a:solidFill>
              </a:rPr>
              <a:t>” to refer to the fractional part of a floating point number.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52400" y="6250632"/>
            <a:ext cx="419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ym typeface="Symbol"/>
              </a:rPr>
              <a:t>2012 Jones and Bartlett Learning, LLC</a:t>
            </a:r>
          </a:p>
          <a:p>
            <a:r>
              <a:rPr lang="en-US" sz="1200" dirty="0" smtClean="0">
                <a:sym typeface="Symbol"/>
              </a:rPr>
              <a:t>www.jblearning.com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60581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5FE9A-FACB-4DDB-8BE4-A1EA913D653B}" type="slidenum">
              <a:rPr lang="en-US" smtClean="0"/>
              <a:t>56</a:t>
            </a:fld>
            <a:endParaRPr lang="en-US"/>
          </a:p>
        </p:txBody>
      </p:sp>
      <p:sp>
        <p:nvSpPr>
          <p:cNvPr id="4" name="Rectangle 7"/>
          <p:cNvSpPr txBox="1">
            <a:spLocks noChangeArrowheads="1"/>
          </p:cNvSpPr>
          <p:nvPr/>
        </p:nvSpPr>
        <p:spPr>
          <a:xfrm>
            <a:off x="564776" y="823912"/>
            <a:ext cx="8045824" cy="547688"/>
          </a:xfrm>
          <a:prstGeom prst="rect">
            <a:avLst/>
          </a:prstGeom>
          <a:noFill/>
          <a:ln/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Floating Point Representation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2400" y="6250632"/>
            <a:ext cx="419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ym typeface="Symbol"/>
              </a:rPr>
              <a:t>2012 Jones and Bartlett Learning, LLC</a:t>
            </a:r>
          </a:p>
          <a:p>
            <a:r>
              <a:rPr lang="en-US" sz="1200" dirty="0" smtClean="0">
                <a:sym typeface="Symbol"/>
              </a:rPr>
              <a:t>www.jblearning.com</a:t>
            </a:r>
            <a:endParaRPr lang="en-US" sz="1200" dirty="0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555811" y="3571875"/>
            <a:ext cx="8153400" cy="22860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E4F5FF"/>
                </a:solidFill>
              </a14:hiddenFill>
            </a:ext>
          </a:extLst>
        </p:spPr>
        <p:txBody>
          <a:bodyPr/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40000"/>
              </a:spcBef>
            </a:pPr>
            <a:r>
              <a:rPr lang="en-US" smtClean="0">
                <a:latin typeface="Arial" charset="0"/>
              </a:rPr>
              <a:t>The one-bit sign field is the sign of the stored value.</a:t>
            </a:r>
          </a:p>
          <a:p>
            <a:pPr>
              <a:spcBef>
                <a:spcPct val="40000"/>
              </a:spcBef>
            </a:pPr>
            <a:r>
              <a:rPr lang="en-US" smtClean="0">
                <a:latin typeface="Arial" charset="0"/>
              </a:rPr>
              <a:t>The size of the exponent field determines the range of values that can be represented.</a:t>
            </a:r>
          </a:p>
          <a:p>
            <a:pPr>
              <a:spcBef>
                <a:spcPct val="40000"/>
              </a:spcBef>
            </a:pPr>
            <a:r>
              <a:rPr lang="en-US" smtClean="0">
                <a:latin typeface="Arial" charset="0"/>
              </a:rPr>
              <a:t>The size of the significand determines the precision of the representation.</a:t>
            </a:r>
            <a:endParaRPr lang="en-US" sz="2800" dirty="0"/>
          </a:p>
        </p:txBody>
      </p:sp>
      <p:pic>
        <p:nvPicPr>
          <p:cNvPr id="7" name="Picture 4" descr="1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423" b="10144"/>
          <a:stretch>
            <a:fillRect/>
          </a:stretch>
        </p:blipFill>
        <p:spPr bwMode="auto">
          <a:xfrm>
            <a:off x="1394011" y="1676400"/>
            <a:ext cx="6143625" cy="1666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85670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5FE9A-FACB-4DDB-8BE4-A1EA913D653B}" type="slidenum">
              <a:rPr lang="en-US" smtClean="0"/>
              <a:t>57</a:t>
            </a:fld>
            <a:endParaRPr lang="en-US"/>
          </a:p>
        </p:txBody>
      </p:sp>
      <p:sp>
        <p:nvSpPr>
          <p:cNvPr id="4" name="Rectangle 7"/>
          <p:cNvSpPr txBox="1">
            <a:spLocks noChangeArrowheads="1"/>
          </p:cNvSpPr>
          <p:nvPr/>
        </p:nvSpPr>
        <p:spPr>
          <a:xfrm>
            <a:off x="564776" y="823912"/>
            <a:ext cx="8045824" cy="547688"/>
          </a:xfrm>
          <a:prstGeom prst="rect">
            <a:avLst/>
          </a:prstGeom>
          <a:noFill/>
          <a:ln/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Floating Point Representation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2400" y="6250632"/>
            <a:ext cx="419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ym typeface="Symbol"/>
              </a:rPr>
              <a:t>2012 Jones and Bartlett Learning, LLC</a:t>
            </a:r>
          </a:p>
          <a:p>
            <a:r>
              <a:rPr lang="en-US" sz="1200" dirty="0" smtClean="0">
                <a:sym typeface="Symbol"/>
              </a:rPr>
              <a:t>www.jblearning.com</a:t>
            </a:r>
            <a:endParaRPr lang="en-US" sz="1200" dirty="0"/>
          </a:p>
        </p:txBody>
      </p:sp>
      <p:pic>
        <p:nvPicPr>
          <p:cNvPr id="6" name="Picture 6" descr="1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423" b="10144"/>
          <a:stretch>
            <a:fillRect/>
          </a:stretch>
        </p:blipFill>
        <p:spPr bwMode="auto">
          <a:xfrm>
            <a:off x="1552575" y="1633248"/>
            <a:ext cx="6143625" cy="1666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609600" y="3614448"/>
            <a:ext cx="8153400" cy="26670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E4F5FF"/>
                </a:solidFill>
              </a14:hiddenFill>
            </a:ext>
          </a:extLst>
        </p:spPr>
        <p:txBody>
          <a:bodyPr/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>
                <a:latin typeface="Arial" charset="0"/>
              </a:rPr>
              <a:t>The significand is always preceded by an implied binary point.</a:t>
            </a:r>
          </a:p>
          <a:p>
            <a:r>
              <a:rPr lang="en-US" smtClean="0">
                <a:latin typeface="Arial" charset="0"/>
              </a:rPr>
              <a:t>Thus, the significand always contains a fractional binary value.</a:t>
            </a:r>
          </a:p>
          <a:p>
            <a:r>
              <a:rPr lang="en-US" smtClean="0">
                <a:latin typeface="Arial" charset="0"/>
              </a:rPr>
              <a:t>The exponent indicates the power of 2 by which the significand is multiplied.</a:t>
            </a:r>
            <a:endParaRPr lang="en-US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5172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5FE9A-FACB-4DDB-8BE4-A1EA913D653B}" type="slidenum">
              <a:rPr lang="en-US" smtClean="0"/>
              <a:t>58</a:t>
            </a:fld>
            <a:endParaRPr lang="en-US"/>
          </a:p>
        </p:txBody>
      </p:sp>
      <p:sp>
        <p:nvSpPr>
          <p:cNvPr id="4" name="Rectangle 7"/>
          <p:cNvSpPr txBox="1">
            <a:spLocks noChangeArrowheads="1"/>
          </p:cNvSpPr>
          <p:nvPr/>
        </p:nvSpPr>
        <p:spPr>
          <a:xfrm>
            <a:off x="564776" y="823912"/>
            <a:ext cx="8045824" cy="547688"/>
          </a:xfrm>
          <a:prstGeom prst="rect">
            <a:avLst/>
          </a:prstGeom>
          <a:noFill/>
          <a:ln/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Floating Point Representation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2400" y="6250632"/>
            <a:ext cx="419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ym typeface="Symbol"/>
              </a:rPr>
              <a:t>2012 Jones and Bartlett Learning, LLC</a:t>
            </a:r>
          </a:p>
          <a:p>
            <a:r>
              <a:rPr lang="en-US" sz="1200" dirty="0" smtClean="0">
                <a:sym typeface="Symbol"/>
              </a:rPr>
              <a:t>www.jblearning.com</a:t>
            </a:r>
            <a:endParaRPr lang="en-US" sz="1200" dirty="0"/>
          </a:p>
        </p:txBody>
      </p:sp>
      <p:pic>
        <p:nvPicPr>
          <p:cNvPr id="6" name="Picture 7" descr="1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423" b="10144"/>
          <a:stretch>
            <a:fillRect/>
          </a:stretch>
        </p:blipFill>
        <p:spPr bwMode="auto">
          <a:xfrm>
            <a:off x="1120215" y="1685907"/>
            <a:ext cx="6143625" cy="1666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542365" y="3514707"/>
            <a:ext cx="8229600" cy="3124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E4F5FF"/>
                </a:solidFill>
              </a14:hiddenFill>
            </a:ext>
          </a:extLst>
        </p:spPr>
        <p:txBody>
          <a:bodyPr/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>
                <a:latin typeface="Arial" charset="0"/>
              </a:rPr>
              <a:t>We introduce a hypothetical “Simple Model” to explain the concepts</a:t>
            </a:r>
          </a:p>
          <a:p>
            <a:r>
              <a:rPr lang="en-US" smtClean="0">
                <a:latin typeface="Arial" charset="0"/>
              </a:rPr>
              <a:t>In this model:</a:t>
            </a:r>
          </a:p>
          <a:p>
            <a:pPr lvl="1"/>
            <a:r>
              <a:rPr lang="en-US" sz="2200" smtClean="0">
                <a:latin typeface="Arial" charset="0"/>
              </a:rPr>
              <a:t>A floating-point number is 14 bits in length</a:t>
            </a:r>
          </a:p>
          <a:p>
            <a:pPr lvl="1"/>
            <a:r>
              <a:rPr lang="en-US" sz="2200" smtClean="0">
                <a:latin typeface="Arial" charset="0"/>
              </a:rPr>
              <a:t>The exponent field is 5 bits</a:t>
            </a:r>
          </a:p>
          <a:p>
            <a:pPr lvl="1"/>
            <a:r>
              <a:rPr lang="en-US" sz="2200" smtClean="0">
                <a:latin typeface="Arial" charset="0"/>
              </a:rPr>
              <a:t>The significand field is 8 bits</a:t>
            </a:r>
          </a:p>
          <a:p>
            <a:endParaRPr lang="en-US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623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5FE9A-FACB-4DDB-8BE4-A1EA913D653B}" type="slidenum">
              <a:rPr lang="en-US" smtClean="0"/>
              <a:t>59</a:t>
            </a:fld>
            <a:endParaRPr lang="en-US"/>
          </a:p>
        </p:txBody>
      </p:sp>
      <p:sp>
        <p:nvSpPr>
          <p:cNvPr id="4" name="Rectangle 7"/>
          <p:cNvSpPr txBox="1">
            <a:spLocks noChangeArrowheads="1"/>
          </p:cNvSpPr>
          <p:nvPr/>
        </p:nvSpPr>
        <p:spPr>
          <a:xfrm>
            <a:off x="564776" y="823912"/>
            <a:ext cx="8045824" cy="547688"/>
          </a:xfrm>
          <a:prstGeom prst="rect">
            <a:avLst/>
          </a:prstGeom>
          <a:noFill/>
          <a:ln/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Floating Point Representation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2400" y="6250632"/>
            <a:ext cx="419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ym typeface="Symbol"/>
              </a:rPr>
              <a:t>2012 Jones and Bartlett Learning, LLC</a:t>
            </a:r>
          </a:p>
          <a:p>
            <a:r>
              <a:rPr lang="en-US" sz="1200" dirty="0" smtClean="0">
                <a:sym typeface="Symbol"/>
              </a:rPr>
              <a:t>www.jblearning.com</a:t>
            </a:r>
            <a:endParaRPr lang="en-US" sz="1200" dirty="0"/>
          </a:p>
        </p:txBody>
      </p:sp>
      <p:pic>
        <p:nvPicPr>
          <p:cNvPr id="6" name="Picture 6" descr="1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423" b="10144"/>
          <a:stretch>
            <a:fillRect/>
          </a:stretch>
        </p:blipFill>
        <p:spPr bwMode="auto">
          <a:xfrm>
            <a:off x="1543610" y="1610957"/>
            <a:ext cx="6143625" cy="1666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600635" y="3592157"/>
            <a:ext cx="8153400" cy="26670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E4F5FF"/>
                </a:solidFill>
              </a14:hiddenFill>
            </a:ext>
          </a:extLst>
        </p:spPr>
        <p:txBody>
          <a:bodyPr/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>
                <a:latin typeface="Arial" charset="0"/>
              </a:rPr>
              <a:t>The significand is always preceded by an implied binary point.</a:t>
            </a:r>
          </a:p>
          <a:p>
            <a:r>
              <a:rPr lang="en-US" smtClean="0">
                <a:latin typeface="Arial" charset="0"/>
              </a:rPr>
              <a:t>Thus, the significand always contains a fractional binary value.</a:t>
            </a:r>
          </a:p>
          <a:p>
            <a:r>
              <a:rPr lang="en-US" smtClean="0">
                <a:latin typeface="Arial" charset="0"/>
              </a:rPr>
              <a:t>The exponent indicates the power of 2 by which the significand is multiplied.</a:t>
            </a:r>
            <a:endParaRPr lang="en-US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8493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5FE9A-FACB-4DDB-8BE4-A1EA913D653B}" type="slidenum">
              <a:rPr lang="en-US" smtClean="0"/>
              <a:t>6</a:t>
            </a:fld>
            <a:endParaRPr lang="en-US"/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609600" y="1066800"/>
            <a:ext cx="8001000" cy="533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E4F5FF"/>
                </a:solidFill>
              </a14:hiddenFill>
            </a:ext>
          </a:extLst>
        </p:spPr>
        <p:txBody>
          <a:bodyPr/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40000"/>
              </a:spcBef>
            </a:pPr>
            <a:r>
              <a:rPr lang="en-US" sz="2700" dirty="0" smtClean="0">
                <a:latin typeface="Arial" charset="0"/>
              </a:rPr>
              <a:t>Bytes store numbers using the position of each bit to represent a power of 2.</a:t>
            </a:r>
          </a:p>
          <a:p>
            <a:pPr marL="0" indent="0">
              <a:spcBef>
                <a:spcPct val="40000"/>
              </a:spcBef>
              <a:buNone/>
            </a:pPr>
            <a:endParaRPr lang="en-US" sz="2700" dirty="0" smtClean="0">
              <a:latin typeface="Arial" charset="0"/>
            </a:endParaRPr>
          </a:p>
          <a:p>
            <a:pPr marL="0" indent="0">
              <a:spcBef>
                <a:spcPct val="40000"/>
              </a:spcBef>
              <a:buNone/>
            </a:pPr>
            <a:endParaRPr lang="en-US" sz="2700" dirty="0" smtClean="0">
              <a:latin typeface="Arial" charset="0"/>
            </a:endParaRPr>
          </a:p>
          <a:p>
            <a:pPr lvl="1">
              <a:spcBef>
                <a:spcPct val="40000"/>
              </a:spcBef>
            </a:pPr>
            <a:endParaRPr lang="en-US" dirty="0" smtClean="0"/>
          </a:p>
          <a:p>
            <a:pPr lvl="1">
              <a:spcBef>
                <a:spcPct val="40000"/>
              </a:spcBef>
            </a:pPr>
            <a:r>
              <a:rPr lang="en-US" dirty="0" smtClean="0"/>
              <a:t>The binary system is also called the base-2 system.</a:t>
            </a:r>
          </a:p>
          <a:p>
            <a:pPr lvl="1">
              <a:spcBef>
                <a:spcPct val="40000"/>
              </a:spcBef>
            </a:pPr>
            <a:r>
              <a:rPr lang="en-US" dirty="0" smtClean="0"/>
              <a:t>Our decimal system is the base-10 system.  It uses powers of 10 for each position in a number.</a:t>
            </a:r>
          </a:p>
          <a:p>
            <a:pPr lvl="1">
              <a:spcBef>
                <a:spcPct val="40000"/>
              </a:spcBef>
            </a:pPr>
            <a:r>
              <a:rPr lang="en-US" dirty="0" smtClean="0"/>
              <a:t>Any integer quantity can be represented exactly using any base (or </a:t>
            </a:r>
            <a:r>
              <a:rPr lang="en-US" i="1" dirty="0" smtClean="0"/>
              <a:t>radix</a:t>
            </a:r>
            <a:r>
              <a:rPr lang="en-US" dirty="0" smtClean="0"/>
              <a:t>).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447800" y="2036183"/>
            <a:ext cx="6781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1        0         1          1         0        0        0         1  =  177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1447800" y="2497848"/>
            <a:ext cx="6553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2</a:t>
            </a:r>
            <a:r>
              <a:rPr lang="en-US" sz="2400" baseline="30000" dirty="0" smtClean="0"/>
              <a:t>7</a:t>
            </a:r>
            <a:r>
              <a:rPr lang="en-US" sz="2400" dirty="0" smtClean="0"/>
              <a:t>      2</a:t>
            </a:r>
            <a:r>
              <a:rPr lang="en-US" sz="2400" baseline="30000" dirty="0" smtClean="0"/>
              <a:t>6</a:t>
            </a:r>
            <a:r>
              <a:rPr lang="en-US" sz="2400" dirty="0" smtClean="0"/>
              <a:t>       2</a:t>
            </a:r>
            <a:r>
              <a:rPr lang="en-US" sz="2400" baseline="30000" dirty="0" smtClean="0"/>
              <a:t>5</a:t>
            </a:r>
            <a:r>
              <a:rPr lang="en-US" sz="2400" dirty="0" smtClean="0"/>
              <a:t>        2</a:t>
            </a:r>
            <a:r>
              <a:rPr lang="en-US" sz="2400" baseline="30000" dirty="0" smtClean="0"/>
              <a:t>4</a:t>
            </a:r>
            <a:r>
              <a:rPr lang="en-US" sz="2400" dirty="0" smtClean="0"/>
              <a:t>        2</a:t>
            </a:r>
            <a:r>
              <a:rPr lang="en-US" sz="2400" baseline="30000" dirty="0" smtClean="0"/>
              <a:t>3</a:t>
            </a:r>
            <a:r>
              <a:rPr lang="en-US" sz="2400" dirty="0" smtClean="0"/>
              <a:t>       2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       2</a:t>
            </a:r>
            <a:r>
              <a:rPr lang="en-US" sz="2400" baseline="30000" dirty="0" smtClean="0"/>
              <a:t>1</a:t>
            </a:r>
            <a:r>
              <a:rPr lang="en-US" sz="2400" dirty="0" smtClean="0"/>
              <a:t>       2</a:t>
            </a:r>
            <a:r>
              <a:rPr lang="en-US" sz="2400" baseline="30000" dirty="0" smtClean="0"/>
              <a:t>0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1447800" y="3049796"/>
            <a:ext cx="6781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128 + 0   +   32  +   16   +   0   +   0   +   0   +   1  =  177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152400" y="6250632"/>
            <a:ext cx="419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ym typeface="Symbol"/>
              </a:rPr>
              <a:t>2012 Jones and Bartlett Learning, LLC</a:t>
            </a:r>
          </a:p>
          <a:p>
            <a:r>
              <a:rPr lang="en-US" sz="1200" dirty="0" smtClean="0">
                <a:sym typeface="Symbol"/>
              </a:rPr>
              <a:t>www.jblearning.com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4204054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5FE9A-FACB-4DDB-8BE4-A1EA913D653B}" type="slidenum">
              <a:rPr lang="en-US" smtClean="0"/>
              <a:t>60</a:t>
            </a:fld>
            <a:endParaRPr lang="en-US"/>
          </a:p>
        </p:txBody>
      </p:sp>
      <p:sp>
        <p:nvSpPr>
          <p:cNvPr id="4" name="Rectangle 7"/>
          <p:cNvSpPr txBox="1">
            <a:spLocks noChangeArrowheads="1"/>
          </p:cNvSpPr>
          <p:nvPr/>
        </p:nvSpPr>
        <p:spPr>
          <a:xfrm>
            <a:off x="564776" y="823912"/>
            <a:ext cx="8045824" cy="547688"/>
          </a:xfrm>
          <a:prstGeom prst="rect">
            <a:avLst/>
          </a:prstGeom>
          <a:noFill/>
          <a:ln/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Floating Point Representation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2400" y="6250632"/>
            <a:ext cx="419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ym typeface="Symbol"/>
              </a:rPr>
              <a:t>2012 Jones and Bartlett Learning, LLC</a:t>
            </a:r>
          </a:p>
          <a:p>
            <a:r>
              <a:rPr lang="en-US" sz="1200" dirty="0" smtClean="0">
                <a:sym typeface="Symbol"/>
              </a:rPr>
              <a:t>www.jblearning.com</a:t>
            </a:r>
            <a:endParaRPr lang="en-US" sz="1200" dirty="0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611188" y="1546393"/>
            <a:ext cx="7772400" cy="32766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E4F5FF"/>
                </a:solidFill>
              </a14:hiddenFill>
            </a:ext>
          </a:extLst>
        </p:spPr>
        <p:txBody>
          <a:bodyPr/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  <a:spcBef>
                <a:spcPct val="40000"/>
              </a:spcBef>
            </a:pPr>
            <a:r>
              <a:rPr lang="en-US" dirty="0" smtClean="0">
                <a:latin typeface="Arial" charset="0"/>
              </a:rPr>
              <a:t>Example:</a:t>
            </a:r>
          </a:p>
          <a:p>
            <a:pPr lvl="1">
              <a:lnSpc>
                <a:spcPct val="80000"/>
              </a:lnSpc>
              <a:spcBef>
                <a:spcPct val="40000"/>
              </a:spcBef>
            </a:pPr>
            <a:r>
              <a:rPr lang="en-US" dirty="0" smtClean="0"/>
              <a:t>Express 32</a:t>
            </a:r>
            <a:r>
              <a:rPr lang="en-US" baseline="-25000" dirty="0" smtClean="0"/>
              <a:t>10</a:t>
            </a:r>
            <a:r>
              <a:rPr lang="en-US" dirty="0" smtClean="0"/>
              <a:t> in the simplified 14-bit floating-point model.</a:t>
            </a:r>
          </a:p>
          <a:p>
            <a:pPr>
              <a:lnSpc>
                <a:spcPct val="90000"/>
              </a:lnSpc>
              <a:spcBef>
                <a:spcPct val="40000"/>
              </a:spcBef>
            </a:pPr>
            <a:r>
              <a:rPr lang="en-US" sz="2400" dirty="0" smtClean="0">
                <a:latin typeface="Arial" charset="0"/>
              </a:rPr>
              <a:t>We know that 32 is 2</a:t>
            </a:r>
            <a:r>
              <a:rPr lang="en-US" sz="2400" baseline="30000" dirty="0" smtClean="0">
                <a:latin typeface="Arial" charset="0"/>
              </a:rPr>
              <a:t>5</a:t>
            </a:r>
            <a:r>
              <a:rPr lang="en-US" sz="2400" dirty="0" smtClean="0">
                <a:latin typeface="Arial" charset="0"/>
              </a:rPr>
              <a:t>.  So in (binary) scientific notation 32 = 1.0 x 2</a:t>
            </a:r>
            <a:r>
              <a:rPr lang="en-US" sz="2400" baseline="30000" dirty="0" smtClean="0">
                <a:latin typeface="Arial" charset="0"/>
              </a:rPr>
              <a:t>5</a:t>
            </a:r>
            <a:r>
              <a:rPr lang="en-US" sz="2400" dirty="0" smtClean="0">
                <a:latin typeface="Arial" charset="0"/>
              </a:rPr>
              <a:t> = 0.1 x 2</a:t>
            </a:r>
            <a:r>
              <a:rPr lang="en-US" sz="2400" baseline="30000" dirty="0" smtClean="0">
                <a:latin typeface="Arial" charset="0"/>
              </a:rPr>
              <a:t>6</a:t>
            </a:r>
            <a:r>
              <a:rPr lang="en-US" sz="2400" dirty="0" smtClean="0">
                <a:latin typeface="Arial" charset="0"/>
              </a:rPr>
              <a:t>. </a:t>
            </a:r>
          </a:p>
          <a:p>
            <a:pPr lvl="1">
              <a:lnSpc>
                <a:spcPct val="90000"/>
              </a:lnSpc>
              <a:spcBef>
                <a:spcPct val="40000"/>
              </a:spcBef>
            </a:pPr>
            <a:r>
              <a:rPr lang="en-US" dirty="0" smtClean="0"/>
              <a:t>We’re using the second version arbitrarily to illustrate a point on the next slide.</a:t>
            </a:r>
            <a:endParaRPr lang="en-US" sz="2000" dirty="0" smtClean="0">
              <a:latin typeface="Arial" charset="0"/>
            </a:endParaRPr>
          </a:p>
          <a:p>
            <a:pPr>
              <a:lnSpc>
                <a:spcPct val="90000"/>
              </a:lnSpc>
              <a:spcBef>
                <a:spcPct val="40000"/>
              </a:spcBef>
            </a:pPr>
            <a:r>
              <a:rPr lang="en-US" sz="2400" dirty="0" smtClean="0">
                <a:latin typeface="Arial" charset="0"/>
              </a:rPr>
              <a:t>Using this information, we put 110 (= 6</a:t>
            </a:r>
            <a:r>
              <a:rPr lang="en-US" sz="2400" baseline="-25000" dirty="0" smtClean="0">
                <a:latin typeface="Arial" charset="0"/>
              </a:rPr>
              <a:t>10</a:t>
            </a:r>
            <a:r>
              <a:rPr lang="en-US" sz="2400" dirty="0" smtClean="0">
                <a:latin typeface="Arial" charset="0"/>
              </a:rPr>
              <a:t>) in the exponent field and 1 in the </a:t>
            </a:r>
            <a:r>
              <a:rPr lang="en-US" sz="2400" dirty="0" err="1" smtClean="0">
                <a:latin typeface="Arial" charset="0"/>
              </a:rPr>
              <a:t>significand</a:t>
            </a:r>
            <a:r>
              <a:rPr lang="en-US" sz="2400" dirty="0" smtClean="0">
                <a:latin typeface="Arial" charset="0"/>
              </a:rPr>
              <a:t> as shown.</a:t>
            </a:r>
            <a:endParaRPr lang="en-US" sz="2400" dirty="0">
              <a:latin typeface="Arial" charset="0"/>
            </a:endParaRPr>
          </a:p>
        </p:txBody>
      </p:sp>
      <p:pic>
        <p:nvPicPr>
          <p:cNvPr id="7" name="Picture 5" descr="1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5245269"/>
            <a:ext cx="4648200" cy="9422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84253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5FE9A-FACB-4DDB-8BE4-A1EA913D653B}" type="slidenum">
              <a:rPr lang="en-US" smtClean="0"/>
              <a:t>61</a:t>
            </a:fld>
            <a:endParaRPr lang="en-US"/>
          </a:p>
        </p:txBody>
      </p:sp>
      <p:sp>
        <p:nvSpPr>
          <p:cNvPr id="4" name="Rectangle 7"/>
          <p:cNvSpPr txBox="1">
            <a:spLocks noChangeArrowheads="1"/>
          </p:cNvSpPr>
          <p:nvPr/>
        </p:nvSpPr>
        <p:spPr>
          <a:xfrm>
            <a:off x="564776" y="823912"/>
            <a:ext cx="8045824" cy="547688"/>
          </a:xfrm>
          <a:prstGeom prst="rect">
            <a:avLst/>
          </a:prstGeom>
          <a:noFill/>
          <a:ln/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Floating Point Representation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2400" y="6250632"/>
            <a:ext cx="419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ym typeface="Symbol"/>
              </a:rPr>
              <a:t>2012 Jones and Bartlett Learning, LLC</a:t>
            </a:r>
          </a:p>
          <a:p>
            <a:r>
              <a:rPr lang="en-US" sz="1200" dirty="0" smtClean="0">
                <a:sym typeface="Symbol"/>
              </a:rPr>
              <a:t>www.jblearning.com</a:t>
            </a:r>
            <a:endParaRPr lang="en-US" sz="1200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381000" y="1600200"/>
            <a:ext cx="3962400" cy="41910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E4F5FF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40000"/>
              </a:spcBef>
            </a:pPr>
            <a:r>
              <a:rPr lang="en-US" sz="2300" dirty="0" smtClean="0">
                <a:latin typeface="Arial" charset="0"/>
              </a:rPr>
              <a:t>The illustrations shown at the right are </a:t>
            </a:r>
            <a:r>
              <a:rPr lang="en-US" sz="2300" i="1" dirty="0" smtClean="0">
                <a:latin typeface="Arial" charset="0"/>
              </a:rPr>
              <a:t>all</a:t>
            </a:r>
            <a:r>
              <a:rPr lang="en-US" sz="2300" dirty="0" smtClean="0">
                <a:latin typeface="Arial" charset="0"/>
              </a:rPr>
              <a:t> equivalent representations for 32 using our simplified model.</a:t>
            </a:r>
          </a:p>
          <a:p>
            <a:pPr>
              <a:spcBef>
                <a:spcPct val="40000"/>
              </a:spcBef>
            </a:pPr>
            <a:r>
              <a:rPr lang="en-US" sz="2300" dirty="0" smtClean="0">
                <a:latin typeface="Arial" charset="0"/>
              </a:rPr>
              <a:t>Not only do these synonymous representations waste space, but they can also cause confusion.</a:t>
            </a:r>
          </a:p>
          <a:p>
            <a:pPr>
              <a:spcBef>
                <a:spcPct val="40000"/>
              </a:spcBef>
            </a:pPr>
            <a:r>
              <a:rPr lang="en-US" sz="2300" dirty="0" smtClean="0">
                <a:latin typeface="Arial" charset="0"/>
              </a:rPr>
              <a:t>Obviously, we need a standard.</a:t>
            </a:r>
            <a:endParaRPr lang="en-US" dirty="0" smtClean="0"/>
          </a:p>
          <a:p>
            <a:pPr lvl="1">
              <a:spcBef>
                <a:spcPct val="40000"/>
              </a:spcBef>
              <a:buFontTx/>
              <a:buNone/>
            </a:pPr>
            <a:endParaRPr lang="en-US" baseline="-25000" dirty="0"/>
          </a:p>
        </p:txBody>
      </p:sp>
      <p:pic>
        <p:nvPicPr>
          <p:cNvPr id="7" name="Picture 7" descr="1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86238" y="2209800"/>
            <a:ext cx="4652962" cy="3559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78897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5FE9A-FACB-4DDB-8BE4-A1EA913D653B}" type="slidenum">
              <a:rPr lang="en-US" smtClean="0"/>
              <a:t>62</a:t>
            </a:fld>
            <a:endParaRPr lang="en-US"/>
          </a:p>
        </p:txBody>
      </p:sp>
      <p:sp>
        <p:nvSpPr>
          <p:cNvPr id="4" name="Rectangle 7"/>
          <p:cNvSpPr txBox="1">
            <a:spLocks noChangeArrowheads="1"/>
          </p:cNvSpPr>
          <p:nvPr/>
        </p:nvSpPr>
        <p:spPr>
          <a:xfrm>
            <a:off x="564776" y="823912"/>
            <a:ext cx="8045824" cy="547688"/>
          </a:xfrm>
          <a:prstGeom prst="rect">
            <a:avLst/>
          </a:prstGeom>
          <a:noFill/>
          <a:ln/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Floating Point Representation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2400" y="6250632"/>
            <a:ext cx="419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ym typeface="Symbol"/>
              </a:rPr>
              <a:t>2012 Jones and Bartlett Learning, LLC</a:t>
            </a:r>
          </a:p>
          <a:p>
            <a:r>
              <a:rPr lang="en-US" sz="1200" dirty="0" smtClean="0">
                <a:sym typeface="Symbol"/>
              </a:rPr>
              <a:t>www.jblearning.com</a:t>
            </a:r>
            <a:endParaRPr lang="en-US" sz="1200" dirty="0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685800" y="1532928"/>
            <a:ext cx="7696200" cy="36576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E4F5FF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>
                <a:latin typeface="Arial" charset="0"/>
              </a:rPr>
              <a:t>To resolve the problem of synonymous forms, we establish a rule that the first digit of the significand must be 1, with no ones to the left of the radix point.  </a:t>
            </a:r>
          </a:p>
          <a:p>
            <a:r>
              <a:rPr lang="en-US" smtClean="0">
                <a:latin typeface="Arial" charset="0"/>
              </a:rPr>
              <a:t>This process, called </a:t>
            </a:r>
            <a:r>
              <a:rPr lang="en-US" i="1" smtClean="0">
                <a:latin typeface="Arial" charset="0"/>
              </a:rPr>
              <a:t>normalization</a:t>
            </a:r>
            <a:r>
              <a:rPr lang="en-US" smtClean="0">
                <a:latin typeface="Arial" charset="0"/>
              </a:rPr>
              <a:t>, results in a unique pattern for each floating-point number.</a:t>
            </a:r>
            <a:endParaRPr lang="en-US" sz="2300" smtClean="0">
              <a:latin typeface="Arial" charset="0"/>
            </a:endParaRPr>
          </a:p>
          <a:p>
            <a:pPr lvl="1"/>
            <a:r>
              <a:rPr lang="en-US" smtClean="0"/>
              <a:t>In our simple model, all significands must have the form 0.1xxxxxxxx</a:t>
            </a:r>
          </a:p>
          <a:p>
            <a:pPr lvl="1"/>
            <a:r>
              <a:rPr lang="en-US" smtClean="0"/>
              <a:t>For example, 4.5 = 100.1 x 2</a:t>
            </a:r>
            <a:r>
              <a:rPr lang="en-US" baseline="30000" smtClean="0"/>
              <a:t>0</a:t>
            </a:r>
            <a:r>
              <a:rPr lang="en-US" smtClean="0"/>
              <a:t> = 1.001 x 2</a:t>
            </a:r>
            <a:r>
              <a:rPr lang="en-US" baseline="30000" smtClean="0"/>
              <a:t>2</a:t>
            </a:r>
            <a:r>
              <a:rPr lang="en-US" smtClean="0"/>
              <a:t> = 0.1001 x 2</a:t>
            </a:r>
            <a:r>
              <a:rPr lang="en-US" baseline="30000" smtClean="0"/>
              <a:t>3</a:t>
            </a:r>
            <a:r>
              <a:rPr lang="en-US" smtClean="0"/>
              <a:t>.  The last expression is correctly normalized.</a:t>
            </a:r>
          </a:p>
          <a:p>
            <a:endParaRPr lang="en-US" sz="2300" smtClean="0">
              <a:latin typeface="Arial" charset="0"/>
            </a:endParaRPr>
          </a:p>
          <a:p>
            <a:pPr lvl="1">
              <a:spcBef>
                <a:spcPct val="40000"/>
              </a:spcBef>
              <a:buFontTx/>
              <a:buNone/>
            </a:pPr>
            <a:endParaRPr lang="en-US" sz="2200" baseline="-25000" dirty="0"/>
          </a:p>
        </p:txBody>
      </p:sp>
    </p:spTree>
    <p:extLst>
      <p:ext uri="{BB962C8B-B14F-4D97-AF65-F5344CB8AC3E}">
        <p14:creationId xmlns:p14="http://schemas.microsoft.com/office/powerpoint/2010/main" val="1927223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5FE9A-FACB-4DDB-8BE4-A1EA913D653B}" type="slidenum">
              <a:rPr lang="en-US" smtClean="0"/>
              <a:t>63</a:t>
            </a:fld>
            <a:endParaRPr lang="en-US"/>
          </a:p>
        </p:txBody>
      </p:sp>
      <p:sp>
        <p:nvSpPr>
          <p:cNvPr id="4" name="Rectangle 7"/>
          <p:cNvSpPr txBox="1">
            <a:spLocks noChangeArrowheads="1"/>
          </p:cNvSpPr>
          <p:nvPr/>
        </p:nvSpPr>
        <p:spPr>
          <a:xfrm>
            <a:off x="564776" y="823912"/>
            <a:ext cx="8045824" cy="547688"/>
          </a:xfrm>
          <a:prstGeom prst="rect">
            <a:avLst/>
          </a:prstGeom>
          <a:noFill/>
          <a:ln/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Floating Point Representation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2400" y="6250632"/>
            <a:ext cx="419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ym typeface="Symbol"/>
              </a:rPr>
              <a:t>2012 Jones and Bartlett Learning, LLC</a:t>
            </a:r>
          </a:p>
          <a:p>
            <a:r>
              <a:rPr lang="en-US" sz="1200" dirty="0" smtClean="0">
                <a:sym typeface="Symbol"/>
              </a:rPr>
              <a:t>www.jblearning.com</a:t>
            </a:r>
            <a:endParaRPr lang="en-US" sz="1200" dirty="0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551329" y="1676400"/>
            <a:ext cx="8229600" cy="1828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E4F5FF"/>
                </a:solidFill>
              </a14:hiddenFill>
            </a:ext>
          </a:extLst>
        </p:spPr>
        <p:txBody>
          <a:bodyPr/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latin typeface="Arial" charset="0"/>
              </a:rPr>
              <a:t>Another problem with our system is that we have made no allowances for negative exponents.  We have no way to express 0.5 (=2 </a:t>
            </a:r>
            <a:r>
              <a:rPr lang="en-US" baseline="30000" dirty="0" smtClean="0">
                <a:latin typeface="Arial" charset="0"/>
              </a:rPr>
              <a:t>-1</a:t>
            </a:r>
            <a:r>
              <a:rPr lang="en-US" dirty="0" smtClean="0">
                <a:latin typeface="Arial" charset="0"/>
              </a:rPr>
              <a:t>)!  (Notice that there is no sign in the exponent field.)</a:t>
            </a:r>
          </a:p>
          <a:p>
            <a:r>
              <a:rPr lang="en-US" dirty="0" smtClean="0">
                <a:latin typeface="Arial" charset="0"/>
              </a:rPr>
              <a:t>Don’t be confused by the sign bit for the entire number.</a:t>
            </a:r>
            <a:endParaRPr lang="en-US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7864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5FE9A-FACB-4DDB-8BE4-A1EA913D653B}" type="slidenum">
              <a:rPr lang="en-US" smtClean="0"/>
              <a:t>64</a:t>
            </a:fld>
            <a:endParaRPr lang="en-US"/>
          </a:p>
        </p:txBody>
      </p:sp>
      <p:sp>
        <p:nvSpPr>
          <p:cNvPr id="4" name="Rectangle 7"/>
          <p:cNvSpPr txBox="1">
            <a:spLocks noChangeArrowheads="1"/>
          </p:cNvSpPr>
          <p:nvPr/>
        </p:nvSpPr>
        <p:spPr>
          <a:xfrm>
            <a:off x="564776" y="823912"/>
            <a:ext cx="8045824" cy="547688"/>
          </a:xfrm>
          <a:prstGeom prst="rect">
            <a:avLst/>
          </a:prstGeom>
          <a:noFill/>
          <a:ln/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Floating Point Representation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2400" y="6250632"/>
            <a:ext cx="419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ym typeface="Symbol"/>
              </a:rPr>
              <a:t>2012 Jones and Bartlett Learning, LLC</a:t>
            </a:r>
          </a:p>
          <a:p>
            <a:r>
              <a:rPr lang="en-US" sz="1200" dirty="0" smtClean="0">
                <a:sym typeface="Symbol"/>
              </a:rPr>
              <a:t>www.jblearning.com</a:t>
            </a:r>
            <a:endParaRPr lang="en-US" sz="1200" dirty="0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685800" y="1524000"/>
            <a:ext cx="7696200" cy="4495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E4F5FF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>
                <a:latin typeface="Arial" charset="0"/>
              </a:rPr>
              <a:t>To provide for negative exponents, we will use a </a:t>
            </a:r>
            <a:r>
              <a:rPr lang="en-US" i="1" smtClean="0">
                <a:latin typeface="Arial" charset="0"/>
              </a:rPr>
              <a:t>biased exponent</a:t>
            </a:r>
            <a:r>
              <a:rPr lang="en-US" smtClean="0">
                <a:latin typeface="Arial" charset="0"/>
              </a:rPr>
              <a:t>.</a:t>
            </a:r>
          </a:p>
          <a:p>
            <a:r>
              <a:rPr lang="en-US" smtClean="0">
                <a:latin typeface="Arial" charset="0"/>
              </a:rPr>
              <a:t>A bias is a number that is approximately midway in the range of values expressible by the exponent.  We subtract the bias from the value in the exponent to determine its true value.</a:t>
            </a:r>
          </a:p>
          <a:p>
            <a:pPr lvl="1"/>
            <a:r>
              <a:rPr lang="en-US" smtClean="0"/>
              <a:t>In our case, we have a 5-bit exponent.  We will use 16 for our bias.  This is called </a:t>
            </a:r>
            <a:r>
              <a:rPr lang="en-US" i="1" smtClean="0"/>
              <a:t>excess-16</a:t>
            </a:r>
            <a:r>
              <a:rPr lang="en-US" smtClean="0"/>
              <a:t> representation.</a:t>
            </a:r>
          </a:p>
          <a:p>
            <a:r>
              <a:rPr lang="en-US" smtClean="0">
                <a:latin typeface="Arial" charset="0"/>
              </a:rPr>
              <a:t>In our model, exponent values less than 16 are negative, representing fractional numbers.</a:t>
            </a:r>
            <a:endParaRPr lang="en-US" baseline="-25000" dirty="0"/>
          </a:p>
        </p:txBody>
      </p:sp>
    </p:spTree>
    <p:extLst>
      <p:ext uri="{BB962C8B-B14F-4D97-AF65-F5344CB8AC3E}">
        <p14:creationId xmlns:p14="http://schemas.microsoft.com/office/powerpoint/2010/main" val="2796540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5FE9A-FACB-4DDB-8BE4-A1EA913D653B}" type="slidenum">
              <a:rPr lang="en-US" smtClean="0"/>
              <a:t>65</a:t>
            </a:fld>
            <a:endParaRPr lang="en-US"/>
          </a:p>
        </p:txBody>
      </p:sp>
      <p:sp>
        <p:nvSpPr>
          <p:cNvPr id="4" name="Rectangle 7"/>
          <p:cNvSpPr txBox="1">
            <a:spLocks noChangeArrowheads="1"/>
          </p:cNvSpPr>
          <p:nvPr/>
        </p:nvSpPr>
        <p:spPr>
          <a:xfrm>
            <a:off x="564776" y="823912"/>
            <a:ext cx="8045824" cy="547688"/>
          </a:xfrm>
          <a:prstGeom prst="rect">
            <a:avLst/>
          </a:prstGeom>
          <a:noFill/>
          <a:ln/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Floating Point Representation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2400" y="6250632"/>
            <a:ext cx="419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ym typeface="Symbol"/>
              </a:rPr>
              <a:t>2012 Jones and Bartlett Learning, LLC</a:t>
            </a:r>
          </a:p>
          <a:p>
            <a:r>
              <a:rPr lang="en-US" sz="1200" dirty="0" smtClean="0">
                <a:sym typeface="Symbol"/>
              </a:rPr>
              <a:t>www.jblearning.com</a:t>
            </a:r>
            <a:endParaRPr lang="en-US" sz="1200" dirty="0"/>
          </a:p>
        </p:txBody>
      </p:sp>
      <p:pic>
        <p:nvPicPr>
          <p:cNvPr id="6" name="Picture 2" descr="2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9513" y="4991744"/>
            <a:ext cx="6207125" cy="1258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685800" y="1715144"/>
            <a:ext cx="7772400" cy="32766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E4F5FF"/>
                </a:solidFill>
              </a14:hiddenFill>
            </a:ext>
          </a:extLst>
        </p:spPr>
        <p:txBody>
          <a:bodyPr/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40000"/>
              </a:spcBef>
            </a:pPr>
            <a:r>
              <a:rPr lang="en-US" smtClean="0">
                <a:latin typeface="Arial" charset="0"/>
              </a:rPr>
              <a:t>Example:</a:t>
            </a:r>
          </a:p>
          <a:p>
            <a:pPr lvl="1"/>
            <a:r>
              <a:rPr lang="en-US" smtClean="0"/>
              <a:t>Express 0.0625</a:t>
            </a:r>
            <a:r>
              <a:rPr lang="en-US" baseline="-25000" smtClean="0"/>
              <a:t>10</a:t>
            </a:r>
            <a:r>
              <a:rPr lang="en-US" smtClean="0"/>
              <a:t> in the revised 14-bit floating-point model.</a:t>
            </a:r>
          </a:p>
          <a:p>
            <a:r>
              <a:rPr lang="en-US" sz="2400" smtClean="0">
                <a:latin typeface="Arial" charset="0"/>
              </a:rPr>
              <a:t>We know that 0.0625 is 2</a:t>
            </a:r>
            <a:r>
              <a:rPr lang="en-US" sz="2400" baseline="30000" smtClean="0">
                <a:latin typeface="Arial" charset="0"/>
              </a:rPr>
              <a:t>-4</a:t>
            </a:r>
            <a:r>
              <a:rPr lang="en-US" sz="2400" smtClean="0">
                <a:latin typeface="Arial" charset="0"/>
              </a:rPr>
              <a:t>.  So in (binary) scientific notation 0.0625 = 1.0 x 2</a:t>
            </a:r>
            <a:r>
              <a:rPr lang="en-US" sz="2400" baseline="30000" smtClean="0">
                <a:latin typeface="Arial" charset="0"/>
              </a:rPr>
              <a:t>-4</a:t>
            </a:r>
            <a:r>
              <a:rPr lang="en-US" sz="2400" smtClean="0">
                <a:latin typeface="Arial" charset="0"/>
              </a:rPr>
              <a:t> = 0.1 x 2</a:t>
            </a:r>
            <a:r>
              <a:rPr lang="en-US" sz="2400" baseline="30000" smtClean="0">
                <a:latin typeface="Arial" charset="0"/>
              </a:rPr>
              <a:t> -3</a:t>
            </a:r>
            <a:r>
              <a:rPr lang="en-US" sz="2400" smtClean="0">
                <a:latin typeface="Arial" charset="0"/>
              </a:rPr>
              <a:t>.</a:t>
            </a:r>
          </a:p>
          <a:p>
            <a:r>
              <a:rPr lang="en-US" sz="2400" smtClean="0">
                <a:latin typeface="Arial" charset="0"/>
              </a:rPr>
              <a:t>To use our excess 16 biased exponent, we add 16 to -3, giving 13</a:t>
            </a:r>
            <a:r>
              <a:rPr lang="en-US" sz="2400" baseline="-25000" smtClean="0">
                <a:latin typeface="Arial" charset="0"/>
              </a:rPr>
              <a:t>10</a:t>
            </a:r>
            <a:r>
              <a:rPr lang="en-US" sz="2400" smtClean="0">
                <a:latin typeface="Arial" charset="0"/>
              </a:rPr>
              <a:t> (=01101</a:t>
            </a:r>
            <a:r>
              <a:rPr lang="en-US" sz="2400" baseline="-25000" smtClean="0">
                <a:latin typeface="Arial" charset="0"/>
              </a:rPr>
              <a:t>2</a:t>
            </a:r>
            <a:r>
              <a:rPr lang="en-US" sz="2400" smtClean="0">
                <a:latin typeface="Arial" charset="0"/>
              </a:rPr>
              <a:t>). </a:t>
            </a:r>
            <a:endParaRPr lang="en-US" sz="240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562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5FE9A-FACB-4DDB-8BE4-A1EA913D653B}" type="slidenum">
              <a:rPr lang="en-US" smtClean="0"/>
              <a:t>66</a:t>
            </a:fld>
            <a:endParaRPr lang="en-US"/>
          </a:p>
        </p:txBody>
      </p:sp>
      <p:sp>
        <p:nvSpPr>
          <p:cNvPr id="4" name="Rectangle 7"/>
          <p:cNvSpPr txBox="1">
            <a:spLocks noChangeArrowheads="1"/>
          </p:cNvSpPr>
          <p:nvPr/>
        </p:nvSpPr>
        <p:spPr>
          <a:xfrm>
            <a:off x="564776" y="823912"/>
            <a:ext cx="8045824" cy="547688"/>
          </a:xfrm>
          <a:prstGeom prst="rect">
            <a:avLst/>
          </a:prstGeom>
          <a:noFill/>
          <a:ln/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Floating Point Representation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2400" y="6250632"/>
            <a:ext cx="419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ym typeface="Symbol"/>
              </a:rPr>
              <a:t>2012 Jones and Bartlett Learning, LLC</a:t>
            </a:r>
          </a:p>
          <a:p>
            <a:r>
              <a:rPr lang="en-US" sz="1200" dirty="0" smtClean="0">
                <a:sym typeface="Symbol"/>
              </a:rPr>
              <a:t>www.jblearning.com</a:t>
            </a:r>
            <a:endParaRPr lang="en-US" sz="1200" dirty="0"/>
          </a:p>
        </p:txBody>
      </p:sp>
      <p:pic>
        <p:nvPicPr>
          <p:cNvPr id="6" name="Picture 2" descr="2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6417" y="5005191"/>
            <a:ext cx="6207125" cy="1258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582705" y="1649216"/>
            <a:ext cx="7923212" cy="32766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E4F5FF"/>
                </a:solidFill>
              </a14:hiddenFill>
            </a:ext>
          </a:extLst>
        </p:spPr>
        <p:txBody>
          <a:bodyPr/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40000"/>
              </a:spcBef>
            </a:pPr>
            <a:r>
              <a:rPr lang="en-US" smtClean="0">
                <a:latin typeface="Arial" charset="0"/>
              </a:rPr>
              <a:t>Example:</a:t>
            </a:r>
          </a:p>
          <a:p>
            <a:pPr lvl="1"/>
            <a:r>
              <a:rPr lang="en-US" smtClean="0"/>
              <a:t>Express -26.625</a:t>
            </a:r>
            <a:r>
              <a:rPr lang="en-US" baseline="-25000" smtClean="0"/>
              <a:t>10</a:t>
            </a:r>
            <a:r>
              <a:rPr lang="en-US" smtClean="0"/>
              <a:t> in the revised 14-bit floating-point model.</a:t>
            </a:r>
          </a:p>
          <a:p>
            <a:r>
              <a:rPr lang="en-US" sz="2400" smtClean="0">
                <a:latin typeface="Arial" charset="0"/>
              </a:rPr>
              <a:t>We find 26.625</a:t>
            </a:r>
            <a:r>
              <a:rPr lang="en-US" sz="2400" baseline="-25000" smtClean="0">
                <a:latin typeface="Arial" charset="0"/>
              </a:rPr>
              <a:t>10</a:t>
            </a:r>
            <a:r>
              <a:rPr lang="en-US" sz="2400" smtClean="0">
                <a:latin typeface="Arial" charset="0"/>
              </a:rPr>
              <a:t> = 11010.101</a:t>
            </a:r>
            <a:r>
              <a:rPr lang="en-US" sz="2400" baseline="-25000" smtClean="0">
                <a:latin typeface="Arial" charset="0"/>
              </a:rPr>
              <a:t>2</a:t>
            </a:r>
            <a:r>
              <a:rPr lang="en-US" sz="2400" smtClean="0">
                <a:latin typeface="Arial" charset="0"/>
              </a:rPr>
              <a:t>.  Normalizing, we have: 26.625</a:t>
            </a:r>
            <a:r>
              <a:rPr lang="en-US" sz="2400" baseline="-25000" smtClean="0">
                <a:latin typeface="Arial" charset="0"/>
              </a:rPr>
              <a:t>10</a:t>
            </a:r>
            <a:r>
              <a:rPr lang="en-US" sz="2400" smtClean="0">
                <a:latin typeface="Arial" charset="0"/>
              </a:rPr>
              <a:t> = 0.11010101 x 2</a:t>
            </a:r>
            <a:r>
              <a:rPr lang="en-US" sz="2400" baseline="30000" smtClean="0">
                <a:latin typeface="Arial" charset="0"/>
              </a:rPr>
              <a:t> 5</a:t>
            </a:r>
            <a:r>
              <a:rPr lang="en-US" sz="2400" smtClean="0">
                <a:latin typeface="Arial" charset="0"/>
              </a:rPr>
              <a:t>.</a:t>
            </a:r>
          </a:p>
          <a:p>
            <a:r>
              <a:rPr lang="en-US" sz="2400" smtClean="0">
                <a:latin typeface="Arial" charset="0"/>
              </a:rPr>
              <a:t>To use our excess 16 biased exponent, we add 16 to 5, giving 21</a:t>
            </a:r>
            <a:r>
              <a:rPr lang="en-US" sz="2400" baseline="-25000" smtClean="0">
                <a:latin typeface="Arial" charset="0"/>
              </a:rPr>
              <a:t>10</a:t>
            </a:r>
            <a:r>
              <a:rPr lang="en-US" sz="2400" smtClean="0">
                <a:latin typeface="Arial" charset="0"/>
              </a:rPr>
              <a:t> (=10101</a:t>
            </a:r>
            <a:r>
              <a:rPr lang="en-US" sz="2400" baseline="-25000" smtClean="0">
                <a:latin typeface="Arial" charset="0"/>
              </a:rPr>
              <a:t>2</a:t>
            </a:r>
            <a:r>
              <a:rPr lang="en-US" sz="2400" smtClean="0">
                <a:latin typeface="Arial" charset="0"/>
              </a:rPr>
              <a:t>). We also need a 1 in the sign bit. </a:t>
            </a:r>
            <a:endParaRPr lang="en-US" sz="240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2449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5FE9A-FACB-4DDB-8BE4-A1EA913D653B}" type="slidenum">
              <a:rPr lang="en-US" smtClean="0"/>
              <a:t>67</a:t>
            </a:fld>
            <a:endParaRPr lang="en-US"/>
          </a:p>
        </p:txBody>
      </p:sp>
      <p:sp>
        <p:nvSpPr>
          <p:cNvPr id="4" name="Rectangle 7"/>
          <p:cNvSpPr txBox="1">
            <a:spLocks noChangeArrowheads="1"/>
          </p:cNvSpPr>
          <p:nvPr/>
        </p:nvSpPr>
        <p:spPr>
          <a:xfrm>
            <a:off x="564776" y="823912"/>
            <a:ext cx="8045824" cy="547688"/>
          </a:xfrm>
          <a:prstGeom prst="rect">
            <a:avLst/>
          </a:prstGeom>
          <a:noFill/>
          <a:ln/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Floating Point Representation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2400" y="6250632"/>
            <a:ext cx="419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ym typeface="Symbol"/>
              </a:rPr>
              <a:t>2012 Jones and Bartlett Learning, LLC</a:t>
            </a:r>
          </a:p>
          <a:p>
            <a:r>
              <a:rPr lang="en-US" sz="1200" dirty="0" smtClean="0">
                <a:sym typeface="Symbol"/>
              </a:rPr>
              <a:t>www.jblearning.com</a:t>
            </a:r>
            <a:endParaRPr lang="en-US" sz="1200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762000" y="1600200"/>
            <a:ext cx="76200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E4F5FF"/>
                </a:solidFill>
              </a14:hiddenFill>
            </a:ext>
          </a:extLst>
        </p:spPr>
        <p:txBody>
          <a:bodyPr/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40000"/>
              </a:spcBef>
            </a:pPr>
            <a:r>
              <a:rPr lang="en-US" smtClean="0">
                <a:latin typeface="Arial" charset="0"/>
              </a:rPr>
              <a:t>The IEEE has established a standard for floating-point numbers</a:t>
            </a:r>
          </a:p>
          <a:p>
            <a:pPr>
              <a:spcBef>
                <a:spcPct val="40000"/>
              </a:spcBef>
            </a:pPr>
            <a:r>
              <a:rPr lang="en-US" smtClean="0">
                <a:latin typeface="Arial" charset="0"/>
              </a:rPr>
              <a:t>The IEEE-754 </a:t>
            </a:r>
            <a:r>
              <a:rPr lang="en-US" i="1" smtClean="0">
                <a:latin typeface="Arial" charset="0"/>
              </a:rPr>
              <a:t>single precision</a:t>
            </a:r>
            <a:r>
              <a:rPr lang="en-US" smtClean="0">
                <a:latin typeface="Arial" charset="0"/>
              </a:rPr>
              <a:t> floating point standard uses an 8-bit exponent (with a bias of 127) and a 23-bit significand.</a:t>
            </a:r>
          </a:p>
          <a:p>
            <a:pPr>
              <a:spcBef>
                <a:spcPct val="40000"/>
              </a:spcBef>
            </a:pPr>
            <a:r>
              <a:rPr lang="en-US" smtClean="0">
                <a:latin typeface="Arial" charset="0"/>
              </a:rPr>
              <a:t>The IEEE-754 </a:t>
            </a:r>
            <a:r>
              <a:rPr lang="en-US" i="1" smtClean="0">
                <a:latin typeface="Arial" charset="0"/>
              </a:rPr>
              <a:t>double precision</a:t>
            </a:r>
            <a:r>
              <a:rPr lang="en-US" smtClean="0">
                <a:latin typeface="Arial" charset="0"/>
              </a:rPr>
              <a:t> standard uses an 11-bit exponent (with a bias of 1023) and a 52-bit significand.</a:t>
            </a:r>
            <a:endParaRPr lang="en-US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450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5FE9A-FACB-4DDB-8BE4-A1EA913D653B}" type="slidenum">
              <a:rPr lang="en-US" smtClean="0"/>
              <a:t>68</a:t>
            </a:fld>
            <a:endParaRPr lang="en-US"/>
          </a:p>
        </p:txBody>
      </p:sp>
      <p:sp>
        <p:nvSpPr>
          <p:cNvPr id="4" name="Rectangle 7"/>
          <p:cNvSpPr txBox="1">
            <a:spLocks noChangeArrowheads="1"/>
          </p:cNvSpPr>
          <p:nvPr/>
        </p:nvSpPr>
        <p:spPr>
          <a:xfrm>
            <a:off x="564776" y="823912"/>
            <a:ext cx="8045824" cy="547688"/>
          </a:xfrm>
          <a:prstGeom prst="rect">
            <a:avLst/>
          </a:prstGeom>
          <a:noFill/>
          <a:ln/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Floating Point Representation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2400" y="6250632"/>
            <a:ext cx="419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ym typeface="Symbol"/>
              </a:rPr>
              <a:t>2012 Jones and Bartlett Learning, LLC</a:t>
            </a:r>
          </a:p>
          <a:p>
            <a:r>
              <a:rPr lang="en-US" sz="1200" dirty="0" smtClean="0">
                <a:sym typeface="Symbol"/>
              </a:rPr>
              <a:t>www.jblearning.com</a:t>
            </a:r>
            <a:endParaRPr lang="en-US" sz="1200" dirty="0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457200" y="1600200"/>
            <a:ext cx="82296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E4F5FF"/>
                </a:solidFill>
              </a14:hiddenFill>
            </a:ext>
          </a:extLst>
        </p:spPr>
        <p:txBody>
          <a:bodyPr/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40000"/>
              </a:spcBef>
            </a:pPr>
            <a:r>
              <a:rPr lang="en-US" dirty="0" smtClean="0">
                <a:latin typeface="Arial" charset="0"/>
              </a:rPr>
              <a:t>In both the IEEE single-precision and double-precision floating-point standard, the significant has an </a:t>
            </a:r>
            <a:r>
              <a:rPr lang="en-US" dirty="0" smtClean="0">
                <a:solidFill>
                  <a:srgbClr val="FF0000"/>
                </a:solidFill>
                <a:latin typeface="Arial" charset="0"/>
              </a:rPr>
              <a:t>implied 1</a:t>
            </a:r>
            <a:r>
              <a:rPr lang="en-US" dirty="0" smtClean="0">
                <a:latin typeface="Arial" charset="0"/>
              </a:rPr>
              <a:t> to the LEFT of the radix point.</a:t>
            </a:r>
            <a:endParaRPr lang="en-US" sz="2300" dirty="0" smtClean="0">
              <a:latin typeface="Arial" charset="0"/>
            </a:endParaRPr>
          </a:p>
          <a:p>
            <a:pPr lvl="1">
              <a:spcBef>
                <a:spcPct val="40000"/>
              </a:spcBef>
            </a:pPr>
            <a:r>
              <a:rPr lang="en-US" dirty="0" smtClean="0"/>
              <a:t>The format for a </a:t>
            </a:r>
            <a:r>
              <a:rPr lang="en-US" dirty="0" err="1" smtClean="0"/>
              <a:t>significand</a:t>
            </a:r>
            <a:r>
              <a:rPr lang="en-US" dirty="0" smtClean="0"/>
              <a:t> using the IEEE format is: 1.xxx…</a:t>
            </a:r>
          </a:p>
          <a:p>
            <a:pPr lvl="1">
              <a:spcBef>
                <a:spcPct val="40000"/>
              </a:spcBef>
            </a:pPr>
            <a:r>
              <a:rPr lang="en-US" dirty="0" smtClean="0"/>
              <a:t>For example, 4.5 = .1001 x 2</a:t>
            </a:r>
            <a:r>
              <a:rPr lang="en-US" baseline="30000" dirty="0" smtClean="0"/>
              <a:t>3</a:t>
            </a:r>
            <a:r>
              <a:rPr lang="en-US" dirty="0" smtClean="0"/>
              <a:t> in IEEE format is 4.5 = 1.001 x 2</a:t>
            </a:r>
            <a:r>
              <a:rPr lang="en-US" baseline="30000" dirty="0" smtClean="0"/>
              <a:t>2</a:t>
            </a:r>
            <a:r>
              <a:rPr lang="en-US" dirty="0" smtClean="0"/>
              <a:t>.  The 1 is implied, which means is does not need to be listed in the </a:t>
            </a:r>
            <a:r>
              <a:rPr lang="en-US" dirty="0" err="1" smtClean="0"/>
              <a:t>significand</a:t>
            </a:r>
            <a:r>
              <a:rPr lang="en-US" dirty="0" smtClean="0"/>
              <a:t> (the </a:t>
            </a:r>
            <a:r>
              <a:rPr lang="en-US" dirty="0" err="1" smtClean="0"/>
              <a:t>significand</a:t>
            </a:r>
            <a:r>
              <a:rPr lang="en-US" dirty="0" smtClean="0"/>
              <a:t> would include only 001).</a:t>
            </a:r>
            <a:endParaRPr lang="en-US" sz="22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3436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5FE9A-FACB-4DDB-8BE4-A1EA913D653B}" type="slidenum">
              <a:rPr lang="en-US" smtClean="0"/>
              <a:t>69</a:t>
            </a:fld>
            <a:endParaRPr lang="en-US"/>
          </a:p>
        </p:txBody>
      </p:sp>
      <p:sp>
        <p:nvSpPr>
          <p:cNvPr id="4" name="Rectangle 7"/>
          <p:cNvSpPr txBox="1">
            <a:spLocks noChangeArrowheads="1"/>
          </p:cNvSpPr>
          <p:nvPr/>
        </p:nvSpPr>
        <p:spPr>
          <a:xfrm>
            <a:off x="564776" y="823912"/>
            <a:ext cx="8045824" cy="547688"/>
          </a:xfrm>
          <a:prstGeom prst="rect">
            <a:avLst/>
          </a:prstGeom>
          <a:noFill/>
          <a:ln/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Floating Point Representation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2400" y="6250632"/>
            <a:ext cx="419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ym typeface="Symbol"/>
              </a:rPr>
              <a:t>2012 Jones and Bartlett Learning, LLC</a:t>
            </a:r>
          </a:p>
          <a:p>
            <a:r>
              <a:rPr lang="en-US" sz="1200" dirty="0" smtClean="0">
                <a:sym typeface="Symbol"/>
              </a:rPr>
              <a:t>www.jblearning.com</a:t>
            </a:r>
            <a:endParaRPr lang="en-US" sz="1200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304800" y="1524000"/>
            <a:ext cx="8305800" cy="4495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E4F5FF"/>
                </a:solidFill>
              </a14:hiddenFill>
            </a:ext>
          </a:extLst>
        </p:spPr>
        <p:txBody>
          <a:bodyPr/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>
                <a:latin typeface="Arial" charset="0"/>
              </a:rPr>
              <a:t>Example: Express -3.75 as a floating point number using IEEE single precision.</a:t>
            </a:r>
          </a:p>
          <a:p>
            <a:r>
              <a:rPr lang="en-US" smtClean="0">
                <a:latin typeface="Arial" charset="0"/>
              </a:rPr>
              <a:t>First, let’s normalize according to IEEE rules:</a:t>
            </a:r>
          </a:p>
          <a:p>
            <a:pPr lvl="1"/>
            <a:r>
              <a:rPr lang="en-US" sz="2200" smtClean="0">
                <a:latin typeface="Arial" charset="0"/>
              </a:rPr>
              <a:t>3.75 = -11.11</a:t>
            </a:r>
            <a:r>
              <a:rPr lang="en-US" sz="2200" baseline="-25000" smtClean="0">
                <a:latin typeface="Arial" charset="0"/>
              </a:rPr>
              <a:t>2</a:t>
            </a:r>
            <a:r>
              <a:rPr lang="en-US" sz="2200" smtClean="0">
                <a:latin typeface="Arial" charset="0"/>
              </a:rPr>
              <a:t> = -1.111 x 2</a:t>
            </a:r>
            <a:r>
              <a:rPr lang="en-US" sz="2200" baseline="30000" smtClean="0">
                <a:latin typeface="Arial" charset="0"/>
              </a:rPr>
              <a:t>1</a:t>
            </a:r>
            <a:endParaRPr lang="en-US" sz="2200" smtClean="0">
              <a:latin typeface="Arial" charset="0"/>
            </a:endParaRPr>
          </a:p>
          <a:p>
            <a:pPr lvl="1"/>
            <a:r>
              <a:rPr lang="en-US" sz="2200" smtClean="0">
                <a:latin typeface="Arial" charset="0"/>
              </a:rPr>
              <a:t>The bias is 127, so we add 127 + 1 = 128 (this is our exponent)</a:t>
            </a:r>
          </a:p>
          <a:p>
            <a:pPr lvl="1"/>
            <a:r>
              <a:rPr lang="en-US" sz="2200" smtClean="0">
                <a:latin typeface="Arial" charset="0"/>
              </a:rPr>
              <a:t>The first 1 in the significand is implied, so we have:</a:t>
            </a:r>
          </a:p>
          <a:p>
            <a:pPr lvl="1"/>
            <a:endParaRPr lang="en-US" sz="2200" smtClean="0">
              <a:latin typeface="Arial" charset="0"/>
            </a:endParaRPr>
          </a:p>
          <a:p>
            <a:pPr lvl="1"/>
            <a:endParaRPr lang="en-US" sz="2200" smtClean="0">
              <a:latin typeface="Arial" charset="0"/>
            </a:endParaRPr>
          </a:p>
          <a:p>
            <a:pPr lvl="1"/>
            <a:r>
              <a:rPr lang="en-US" sz="2200" smtClean="0">
                <a:latin typeface="Arial" charset="0"/>
              </a:rPr>
              <a:t>Since we have an implied 1 in the significand, this equates to</a:t>
            </a:r>
          </a:p>
          <a:p>
            <a:pPr lvl="2">
              <a:buFontTx/>
              <a:buNone/>
            </a:pPr>
            <a:r>
              <a:rPr lang="en-US" sz="1800" smtClean="0">
                <a:latin typeface="Arial" charset="0"/>
              </a:rPr>
              <a:t>-(1).111</a:t>
            </a:r>
            <a:r>
              <a:rPr lang="en-US" sz="1800" baseline="-25000" smtClean="0">
                <a:latin typeface="Arial" charset="0"/>
              </a:rPr>
              <a:t>2</a:t>
            </a:r>
            <a:r>
              <a:rPr lang="en-US" sz="1800" smtClean="0">
                <a:latin typeface="Arial" charset="0"/>
              </a:rPr>
              <a:t> x 2 </a:t>
            </a:r>
            <a:r>
              <a:rPr lang="en-US" sz="1800" baseline="30000" smtClean="0">
                <a:latin typeface="Arial" charset="0"/>
              </a:rPr>
              <a:t>(128 – 127)</a:t>
            </a:r>
            <a:r>
              <a:rPr lang="en-US" sz="1800" smtClean="0">
                <a:latin typeface="Arial" charset="0"/>
              </a:rPr>
              <a:t> = -1.111</a:t>
            </a:r>
            <a:r>
              <a:rPr lang="en-US" sz="1800" baseline="-25000" smtClean="0">
                <a:latin typeface="Arial" charset="0"/>
              </a:rPr>
              <a:t>2</a:t>
            </a:r>
            <a:r>
              <a:rPr lang="en-US" sz="1800" smtClean="0">
                <a:latin typeface="Arial" charset="0"/>
              </a:rPr>
              <a:t> x 2</a:t>
            </a:r>
            <a:r>
              <a:rPr lang="en-US" sz="1800" baseline="30000" smtClean="0">
                <a:latin typeface="Arial" charset="0"/>
              </a:rPr>
              <a:t>1</a:t>
            </a:r>
            <a:r>
              <a:rPr lang="en-US" sz="1800" smtClean="0">
                <a:latin typeface="Arial" charset="0"/>
              </a:rPr>
              <a:t> = -11.11</a:t>
            </a:r>
            <a:r>
              <a:rPr lang="en-US" sz="1800" baseline="-25000" smtClean="0">
                <a:latin typeface="Arial" charset="0"/>
              </a:rPr>
              <a:t>2</a:t>
            </a:r>
            <a:r>
              <a:rPr lang="en-US" sz="1800" smtClean="0">
                <a:latin typeface="Arial" charset="0"/>
              </a:rPr>
              <a:t> = -3.75. </a:t>
            </a:r>
          </a:p>
          <a:p>
            <a:pPr lvl="1"/>
            <a:endParaRPr lang="en-US" sz="2200" smtClean="0">
              <a:latin typeface="Arial" charset="0"/>
            </a:endParaRPr>
          </a:p>
          <a:p>
            <a:pPr lvl="2"/>
            <a:endParaRPr lang="en-US" sz="1800">
              <a:latin typeface="Arial" charset="0"/>
            </a:endParaRPr>
          </a:p>
        </p:txBody>
      </p:sp>
      <p:pic>
        <p:nvPicPr>
          <p:cNvPr id="8" name="Picture 7" descr="slide7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962400"/>
            <a:ext cx="8497887" cy="506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1030287" y="4648200"/>
            <a:ext cx="1447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u="none" baseline="0"/>
              <a:t>(implied)</a:t>
            </a:r>
          </a:p>
        </p:txBody>
      </p:sp>
      <p:sp>
        <p:nvSpPr>
          <p:cNvPr id="10" name="Line 11"/>
          <p:cNvSpPr>
            <a:spLocks noChangeShapeType="1"/>
          </p:cNvSpPr>
          <p:nvPr/>
        </p:nvSpPr>
        <p:spPr bwMode="auto">
          <a:xfrm flipV="1">
            <a:off x="2097087" y="4343400"/>
            <a:ext cx="6858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860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5FE9A-FACB-4DDB-8BE4-A1EA913D653B}" type="slidenum">
              <a:rPr lang="en-US" smtClean="0"/>
              <a:t>7</a:t>
            </a:fld>
            <a:endParaRPr lang="en-US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609600" y="1295400"/>
            <a:ext cx="8001000" cy="5105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E4F5FF"/>
                </a:solidFill>
              </a14:hiddenFill>
            </a:ext>
          </a:extLst>
        </p:spPr>
        <p:txBody>
          <a:bodyPr/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15000"/>
              </a:spcBef>
            </a:pPr>
            <a:r>
              <a:rPr lang="en-US" sz="2700" dirty="0" smtClean="0">
                <a:latin typeface="Arial" charset="0"/>
              </a:rPr>
              <a:t>The decimal number 947 in powers of 10 is:</a:t>
            </a:r>
          </a:p>
          <a:p>
            <a:pPr lvl="1">
              <a:spcBef>
                <a:spcPct val="15000"/>
              </a:spcBef>
            </a:pPr>
            <a:endParaRPr lang="en-US" sz="2300" dirty="0" smtClean="0">
              <a:latin typeface="Arial" charset="0"/>
            </a:endParaRPr>
          </a:p>
          <a:p>
            <a:pPr lvl="1">
              <a:spcBef>
                <a:spcPct val="15000"/>
              </a:spcBef>
              <a:buFontTx/>
              <a:buNone/>
            </a:pPr>
            <a:endParaRPr lang="en-US" dirty="0" smtClean="0"/>
          </a:p>
          <a:p>
            <a:pPr>
              <a:spcBef>
                <a:spcPct val="40000"/>
              </a:spcBef>
            </a:pPr>
            <a:r>
              <a:rPr lang="en-US" sz="2700" dirty="0" smtClean="0">
                <a:latin typeface="Arial" charset="0"/>
              </a:rPr>
              <a:t>The decimal number 5836.47 in powers of 10 is:</a:t>
            </a:r>
          </a:p>
          <a:p>
            <a:pPr>
              <a:spcBef>
                <a:spcPct val="40000"/>
              </a:spcBef>
            </a:pPr>
            <a:endParaRPr lang="en-US" sz="2700" dirty="0">
              <a:latin typeface="Arial" charset="0"/>
            </a:endParaRPr>
          </a:p>
          <a:p>
            <a:pPr>
              <a:spcBef>
                <a:spcPct val="40000"/>
              </a:spcBef>
            </a:pPr>
            <a:endParaRPr lang="en-US" sz="2700" dirty="0" smtClean="0">
              <a:latin typeface="Arial" charset="0"/>
            </a:endParaRPr>
          </a:p>
          <a:p>
            <a:pPr>
              <a:spcBef>
                <a:spcPct val="40000"/>
              </a:spcBef>
            </a:pPr>
            <a:r>
              <a:rPr lang="en-US" sz="2700" dirty="0" smtClean="0">
                <a:latin typeface="Arial" charset="0"/>
              </a:rPr>
              <a:t>To avoid confusion, </a:t>
            </a:r>
            <a:r>
              <a:rPr lang="en-US" sz="2700" dirty="0">
                <a:latin typeface="Arial" charset="0"/>
              </a:rPr>
              <a:t>the base is </a:t>
            </a:r>
            <a:r>
              <a:rPr lang="en-US" sz="2700" dirty="0" smtClean="0">
                <a:latin typeface="Arial" charset="0"/>
              </a:rPr>
              <a:t>often denoted </a:t>
            </a:r>
            <a:r>
              <a:rPr lang="en-US" sz="2700" dirty="0">
                <a:latin typeface="Arial" charset="0"/>
              </a:rPr>
              <a:t>by a </a:t>
            </a:r>
            <a:r>
              <a:rPr lang="en-US" sz="2700" dirty="0" smtClean="0">
                <a:latin typeface="Arial" charset="0"/>
              </a:rPr>
              <a:t>subscript: </a:t>
            </a:r>
          </a:p>
          <a:p>
            <a:pPr marL="0" indent="0">
              <a:spcBef>
                <a:spcPct val="40000"/>
              </a:spcBef>
              <a:buNone/>
            </a:pPr>
            <a:r>
              <a:rPr lang="en-US" sz="2700" dirty="0">
                <a:latin typeface="Arial" charset="0"/>
              </a:rPr>
              <a:t>	</a:t>
            </a:r>
            <a:r>
              <a:rPr lang="en-US" sz="2700" dirty="0" smtClean="0">
                <a:latin typeface="Arial" charset="0"/>
              </a:rPr>
              <a:t>		</a:t>
            </a:r>
            <a:r>
              <a:rPr lang="en-US" dirty="0" smtClean="0"/>
              <a:t>11001</a:t>
            </a:r>
            <a:r>
              <a:rPr lang="en-US" baseline="-25000" dirty="0" smtClean="0"/>
              <a:t>2</a:t>
            </a:r>
            <a:r>
              <a:rPr lang="en-US" dirty="0" smtClean="0"/>
              <a:t> </a:t>
            </a:r>
            <a:r>
              <a:rPr lang="en-US" dirty="0"/>
              <a:t>= 25</a:t>
            </a:r>
            <a:r>
              <a:rPr lang="en-US" baseline="-25000" dirty="0"/>
              <a:t>10</a:t>
            </a:r>
          </a:p>
          <a:p>
            <a:pPr>
              <a:spcBef>
                <a:spcPct val="40000"/>
              </a:spcBef>
            </a:pPr>
            <a:endParaRPr lang="en-US" sz="2700" dirty="0" smtClean="0">
              <a:latin typeface="Arial" charset="0"/>
            </a:endParaRPr>
          </a:p>
          <a:p>
            <a:pPr lvl="1">
              <a:spcBef>
                <a:spcPct val="5000"/>
              </a:spcBef>
              <a:buFontTx/>
              <a:buNone/>
            </a:pPr>
            <a:endParaRPr lang="en-US" dirty="0"/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1237129" y="3432601"/>
            <a:ext cx="54102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lvl="1">
              <a:spcBef>
                <a:spcPct val="5000"/>
              </a:spcBef>
            </a:pPr>
            <a:r>
              <a:rPr lang="en-US" sz="2400" u="none" baseline="0" dirty="0"/>
              <a:t>5 </a:t>
            </a:r>
            <a:r>
              <a:rPr lang="en-US" sz="2400" u="none" baseline="0" dirty="0">
                <a:sym typeface="Symbol" pitchFamily="18" charset="2"/>
              </a:rPr>
              <a:t></a:t>
            </a:r>
            <a:r>
              <a:rPr lang="en-US" sz="2400" u="none" baseline="0" dirty="0"/>
              <a:t> </a:t>
            </a:r>
            <a:r>
              <a:rPr lang="en-US" sz="2400" u="none" baseline="0" dirty="0" smtClean="0"/>
              <a:t>10</a:t>
            </a:r>
            <a:r>
              <a:rPr lang="en-US" sz="2400" u="none" baseline="30000" dirty="0" smtClean="0"/>
              <a:t>3</a:t>
            </a:r>
            <a:r>
              <a:rPr lang="en-US" sz="2400" u="none" baseline="0" dirty="0" smtClean="0"/>
              <a:t> </a:t>
            </a:r>
            <a:r>
              <a:rPr lang="en-US" sz="2400" u="none" baseline="0" dirty="0"/>
              <a:t>+ 8 </a:t>
            </a:r>
            <a:r>
              <a:rPr lang="en-US" sz="2400" u="none" baseline="0" dirty="0">
                <a:sym typeface="Symbol" pitchFamily="18" charset="2"/>
              </a:rPr>
              <a:t></a:t>
            </a:r>
            <a:r>
              <a:rPr lang="en-US" sz="2400" u="none" baseline="0" dirty="0"/>
              <a:t> </a:t>
            </a:r>
            <a:r>
              <a:rPr lang="en-US" sz="2400" u="none" baseline="0" dirty="0" smtClean="0"/>
              <a:t>10</a:t>
            </a:r>
            <a:r>
              <a:rPr lang="en-US" sz="2400" u="none" baseline="30000" dirty="0" smtClean="0"/>
              <a:t>2</a:t>
            </a:r>
            <a:r>
              <a:rPr lang="en-US" sz="2400" u="none" baseline="0" dirty="0" smtClean="0"/>
              <a:t> </a:t>
            </a:r>
            <a:r>
              <a:rPr lang="en-US" sz="2400" u="none" baseline="0" dirty="0"/>
              <a:t>+ 3 </a:t>
            </a:r>
            <a:r>
              <a:rPr lang="en-US" sz="2400" u="none" baseline="0" dirty="0">
                <a:sym typeface="Symbol" pitchFamily="18" charset="2"/>
              </a:rPr>
              <a:t></a:t>
            </a:r>
            <a:r>
              <a:rPr lang="en-US" sz="2400" u="none" baseline="0" dirty="0"/>
              <a:t> </a:t>
            </a:r>
            <a:r>
              <a:rPr lang="en-US" sz="2400" u="none" baseline="0" dirty="0" smtClean="0"/>
              <a:t>10</a:t>
            </a:r>
            <a:r>
              <a:rPr lang="en-US" sz="2400" u="none" baseline="30000" dirty="0" smtClean="0"/>
              <a:t>1</a:t>
            </a:r>
            <a:r>
              <a:rPr lang="en-US" sz="2400" u="none" dirty="0" smtClean="0"/>
              <a:t> </a:t>
            </a:r>
            <a:r>
              <a:rPr lang="en-US" sz="2400" u="none" baseline="0" dirty="0"/>
              <a:t>+ 6 </a:t>
            </a:r>
            <a:r>
              <a:rPr lang="en-US" sz="2400" u="none" baseline="0" dirty="0">
                <a:sym typeface="Symbol" pitchFamily="18" charset="2"/>
              </a:rPr>
              <a:t></a:t>
            </a:r>
            <a:r>
              <a:rPr lang="en-US" sz="2400" u="none" baseline="0" dirty="0"/>
              <a:t> </a:t>
            </a:r>
            <a:r>
              <a:rPr lang="en-US" sz="2400" u="none" baseline="0" dirty="0" smtClean="0"/>
              <a:t>10</a:t>
            </a:r>
            <a:r>
              <a:rPr lang="en-US" sz="2400" u="none" baseline="30000" dirty="0" smtClean="0"/>
              <a:t>0</a:t>
            </a:r>
            <a:r>
              <a:rPr lang="en-US" sz="2400" u="none" baseline="0" dirty="0" smtClean="0"/>
              <a:t> </a:t>
            </a:r>
            <a:endParaRPr lang="en-US" sz="2400" u="none" baseline="0" dirty="0"/>
          </a:p>
          <a:p>
            <a:pPr lvl="1"/>
            <a:r>
              <a:rPr lang="en-US" sz="2400" u="none" baseline="0" dirty="0"/>
              <a:t>    + 4 </a:t>
            </a:r>
            <a:r>
              <a:rPr lang="en-US" sz="2400" u="none" baseline="0" dirty="0">
                <a:sym typeface="Symbol" pitchFamily="18" charset="2"/>
              </a:rPr>
              <a:t></a:t>
            </a:r>
            <a:r>
              <a:rPr lang="en-US" sz="2400" u="none" baseline="0" dirty="0"/>
              <a:t> </a:t>
            </a:r>
            <a:r>
              <a:rPr lang="en-US" sz="2400" u="none" baseline="0" dirty="0" smtClean="0"/>
              <a:t>10</a:t>
            </a:r>
            <a:r>
              <a:rPr lang="en-US" sz="2400" u="none" baseline="30000" dirty="0" smtClean="0"/>
              <a:t>-1</a:t>
            </a:r>
            <a:r>
              <a:rPr lang="en-US" sz="2400" u="none" baseline="0" dirty="0" smtClean="0"/>
              <a:t> </a:t>
            </a:r>
            <a:r>
              <a:rPr lang="en-US" sz="2400" u="none" baseline="0" dirty="0"/>
              <a:t>+ 7 </a:t>
            </a:r>
            <a:r>
              <a:rPr lang="en-US" sz="2400" u="none" baseline="0" dirty="0">
                <a:sym typeface="Symbol" pitchFamily="18" charset="2"/>
              </a:rPr>
              <a:t></a:t>
            </a:r>
            <a:r>
              <a:rPr lang="en-US" sz="2400" u="none" baseline="0" dirty="0"/>
              <a:t> </a:t>
            </a:r>
            <a:r>
              <a:rPr lang="en-US" sz="2400" u="none" baseline="0" dirty="0" smtClean="0"/>
              <a:t>10</a:t>
            </a:r>
            <a:r>
              <a:rPr lang="en-US" sz="2400" u="none" baseline="30000" dirty="0" smtClean="0"/>
              <a:t>-2</a:t>
            </a:r>
            <a:r>
              <a:rPr lang="en-US" u="none" baseline="0" dirty="0" smtClean="0"/>
              <a:t> </a:t>
            </a:r>
            <a:endParaRPr lang="en-US" sz="2200" u="none" baseline="0" dirty="0"/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1295400" y="2057400"/>
            <a:ext cx="449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lvl="1"/>
            <a:r>
              <a:rPr lang="en-US" sz="2400" u="none" baseline="0" dirty="0"/>
              <a:t>9 </a:t>
            </a:r>
            <a:r>
              <a:rPr lang="en-US" sz="2400" u="none" baseline="0" dirty="0">
                <a:sym typeface="Symbol" pitchFamily="18" charset="2"/>
              </a:rPr>
              <a:t></a:t>
            </a:r>
            <a:r>
              <a:rPr lang="en-US" sz="2400" u="none" baseline="0" dirty="0"/>
              <a:t> </a:t>
            </a:r>
            <a:r>
              <a:rPr lang="en-US" sz="2400" u="none" baseline="0" dirty="0" smtClean="0"/>
              <a:t>10</a:t>
            </a:r>
            <a:r>
              <a:rPr lang="en-US" sz="2400" u="none" baseline="30000" dirty="0" smtClean="0"/>
              <a:t>2</a:t>
            </a:r>
            <a:r>
              <a:rPr lang="en-US" sz="2400" u="none" baseline="0" dirty="0" smtClean="0"/>
              <a:t> </a:t>
            </a:r>
            <a:r>
              <a:rPr lang="en-US" sz="2400" u="none" baseline="0" dirty="0"/>
              <a:t>+ 4 </a:t>
            </a:r>
            <a:r>
              <a:rPr lang="en-US" sz="2400" u="none" baseline="0" dirty="0">
                <a:sym typeface="Symbol" pitchFamily="18" charset="2"/>
              </a:rPr>
              <a:t></a:t>
            </a:r>
            <a:r>
              <a:rPr lang="en-US" sz="2400" u="none" baseline="0" dirty="0"/>
              <a:t> </a:t>
            </a:r>
            <a:r>
              <a:rPr lang="en-US" sz="2400" u="none" baseline="0" dirty="0" smtClean="0"/>
              <a:t>10</a:t>
            </a:r>
            <a:r>
              <a:rPr lang="en-US" sz="2400" u="none" baseline="30000" dirty="0" smtClean="0"/>
              <a:t>1</a:t>
            </a:r>
            <a:r>
              <a:rPr lang="en-US" sz="2400" u="none" baseline="0" dirty="0" smtClean="0"/>
              <a:t> </a:t>
            </a:r>
            <a:r>
              <a:rPr lang="en-US" sz="2400" u="none" baseline="0" dirty="0"/>
              <a:t>+ 7 </a:t>
            </a:r>
            <a:r>
              <a:rPr lang="en-US" sz="2400" u="none" baseline="0" dirty="0">
                <a:sym typeface="Symbol" pitchFamily="18" charset="2"/>
              </a:rPr>
              <a:t></a:t>
            </a:r>
            <a:r>
              <a:rPr lang="en-US" sz="2400" u="none" baseline="0" dirty="0"/>
              <a:t> </a:t>
            </a:r>
            <a:r>
              <a:rPr lang="en-US" sz="2400" u="none" baseline="0" dirty="0" smtClean="0"/>
              <a:t>10</a:t>
            </a:r>
            <a:r>
              <a:rPr lang="en-US" sz="2400" u="none" baseline="30000" dirty="0" smtClean="0"/>
              <a:t>0</a:t>
            </a:r>
            <a:r>
              <a:rPr lang="en-US" u="none" dirty="0" smtClean="0"/>
              <a:t> </a:t>
            </a:r>
            <a:r>
              <a:rPr lang="en-US" u="none" baseline="0" dirty="0" smtClean="0"/>
              <a:t> </a:t>
            </a:r>
            <a:endParaRPr lang="en-US" sz="2200" u="none" baseline="0" dirty="0"/>
          </a:p>
        </p:txBody>
      </p:sp>
      <p:sp>
        <p:nvSpPr>
          <p:cNvPr id="8" name="TextBox 7"/>
          <p:cNvSpPr txBox="1"/>
          <p:nvPr/>
        </p:nvSpPr>
        <p:spPr>
          <a:xfrm>
            <a:off x="152400" y="6250632"/>
            <a:ext cx="419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ym typeface="Symbol"/>
              </a:rPr>
              <a:t>2012 Jones and Bartlett Learning, LLC</a:t>
            </a:r>
          </a:p>
          <a:p>
            <a:r>
              <a:rPr lang="en-US" sz="1200" dirty="0" smtClean="0">
                <a:sym typeface="Symbol"/>
              </a:rPr>
              <a:t>www.jblearning.com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026198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5FE9A-FACB-4DDB-8BE4-A1EA913D653B}" type="slidenum">
              <a:rPr lang="en-US" smtClean="0"/>
              <a:t>70</a:t>
            </a:fld>
            <a:endParaRPr lang="en-US"/>
          </a:p>
        </p:txBody>
      </p:sp>
      <p:sp>
        <p:nvSpPr>
          <p:cNvPr id="4" name="Rectangle 7"/>
          <p:cNvSpPr txBox="1">
            <a:spLocks noChangeArrowheads="1"/>
          </p:cNvSpPr>
          <p:nvPr/>
        </p:nvSpPr>
        <p:spPr>
          <a:xfrm>
            <a:off x="564776" y="823912"/>
            <a:ext cx="8045824" cy="547688"/>
          </a:xfrm>
          <a:prstGeom prst="rect">
            <a:avLst/>
          </a:prstGeom>
          <a:noFill/>
          <a:ln/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Floating Point Representation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2400" y="6250632"/>
            <a:ext cx="419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ym typeface="Symbol"/>
              </a:rPr>
              <a:t>2012 Jones and Bartlett Learning, LLC</a:t>
            </a:r>
          </a:p>
          <a:p>
            <a:r>
              <a:rPr lang="en-US" sz="1200" dirty="0" smtClean="0">
                <a:sym typeface="Symbol"/>
              </a:rPr>
              <a:t>www.jblearning.com</a:t>
            </a:r>
            <a:endParaRPr lang="en-US" sz="1200" dirty="0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381000" y="1600200"/>
            <a:ext cx="8304212" cy="45005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E4F5FF"/>
                </a:solidFill>
              </a14:hiddenFill>
            </a:ext>
          </a:extLst>
        </p:spPr>
        <p:txBody>
          <a:bodyPr/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15000"/>
              </a:spcBef>
            </a:pPr>
            <a:r>
              <a:rPr lang="en-US" smtClean="0">
                <a:latin typeface="Arial" charset="0"/>
              </a:rPr>
              <a:t>Using the IEEE-754 single precision floating point standard: </a:t>
            </a:r>
          </a:p>
          <a:p>
            <a:pPr lvl="1">
              <a:spcBef>
                <a:spcPct val="15000"/>
              </a:spcBef>
            </a:pPr>
            <a:r>
              <a:rPr lang="en-US" smtClean="0"/>
              <a:t>An exponent of 255 indicates a special value.</a:t>
            </a:r>
          </a:p>
          <a:p>
            <a:pPr lvl="2">
              <a:spcBef>
                <a:spcPct val="15000"/>
              </a:spcBef>
            </a:pPr>
            <a:r>
              <a:rPr lang="en-US" smtClean="0"/>
              <a:t>If the significand is zero, the value is  </a:t>
            </a:r>
            <a:r>
              <a:rPr lang="en-US" smtClean="0">
                <a:sym typeface="Symbol" pitchFamily="18" charset="2"/>
              </a:rPr>
              <a:t></a:t>
            </a:r>
            <a:r>
              <a:rPr lang="en-US" smtClean="0"/>
              <a:t> infinity.</a:t>
            </a:r>
          </a:p>
          <a:p>
            <a:pPr lvl="2">
              <a:spcBef>
                <a:spcPct val="15000"/>
              </a:spcBef>
            </a:pPr>
            <a:r>
              <a:rPr lang="en-US" smtClean="0"/>
              <a:t>If the significand is nonzero, the value is NaN, “not a number,” often used to flag an error condition.</a:t>
            </a:r>
            <a:endParaRPr lang="en-US" sz="2000" smtClean="0"/>
          </a:p>
          <a:p>
            <a:pPr>
              <a:spcBef>
                <a:spcPct val="15000"/>
              </a:spcBef>
            </a:pPr>
            <a:r>
              <a:rPr lang="en-US" smtClean="0">
                <a:latin typeface="Arial" charset="0"/>
              </a:rPr>
              <a:t>Using the double precision standard:</a:t>
            </a:r>
          </a:p>
          <a:p>
            <a:pPr lvl="1">
              <a:spcBef>
                <a:spcPct val="15000"/>
              </a:spcBef>
            </a:pPr>
            <a:r>
              <a:rPr lang="en-US" smtClean="0"/>
              <a:t>The “special” exponent value for a double precision number is 2047, instead of the 255 used by the single precision standard.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398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5FE9A-FACB-4DDB-8BE4-A1EA913D653B}" type="slidenum">
              <a:rPr lang="en-US" smtClean="0"/>
              <a:t>71</a:t>
            </a:fld>
            <a:endParaRPr lang="en-US"/>
          </a:p>
        </p:txBody>
      </p:sp>
      <p:sp>
        <p:nvSpPr>
          <p:cNvPr id="4" name="Rectangle 7"/>
          <p:cNvSpPr txBox="1">
            <a:spLocks noChangeArrowheads="1"/>
          </p:cNvSpPr>
          <p:nvPr/>
        </p:nvSpPr>
        <p:spPr>
          <a:xfrm>
            <a:off x="564776" y="823912"/>
            <a:ext cx="8045824" cy="547688"/>
          </a:xfrm>
          <a:prstGeom prst="rect">
            <a:avLst/>
          </a:prstGeom>
          <a:noFill/>
          <a:ln/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Floating Point Representation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2400" y="6250632"/>
            <a:ext cx="419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ym typeface="Symbol"/>
              </a:rPr>
              <a:t>2012 Jones and Bartlett Learning, LLC</a:t>
            </a:r>
          </a:p>
          <a:p>
            <a:r>
              <a:rPr lang="en-US" sz="1200" dirty="0" smtClean="0">
                <a:sym typeface="Symbol"/>
              </a:rPr>
              <a:t>www.jblearning.com</a:t>
            </a:r>
            <a:endParaRPr lang="en-US" sz="1200" dirty="0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687388" y="1600200"/>
            <a:ext cx="7770812" cy="38147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E4F5FF"/>
                </a:solidFill>
              </a14:hiddenFill>
            </a:ext>
          </a:extLst>
        </p:spPr>
        <p:txBody>
          <a:bodyPr/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40000"/>
              </a:spcBef>
            </a:pPr>
            <a:r>
              <a:rPr lang="en-US" smtClean="0">
                <a:latin typeface="Arial" charset="0"/>
              </a:rPr>
              <a:t>Both the 14-bit model that we have presented and the IEEE-754 floating point standard allow two representations for zero.</a:t>
            </a:r>
            <a:endParaRPr lang="en-US" sz="2700" smtClean="0">
              <a:latin typeface="Arial" charset="0"/>
            </a:endParaRPr>
          </a:p>
          <a:p>
            <a:pPr lvl="1">
              <a:spcBef>
                <a:spcPct val="40000"/>
              </a:spcBef>
            </a:pPr>
            <a:r>
              <a:rPr lang="en-US" smtClean="0"/>
              <a:t>Zero is indicated by all zeros in the exponent and the significand, but the sign bit can be either 0 or 1.</a:t>
            </a:r>
          </a:p>
          <a:p>
            <a:pPr>
              <a:spcBef>
                <a:spcPct val="40000"/>
              </a:spcBef>
            </a:pPr>
            <a:r>
              <a:rPr lang="en-US" smtClean="0">
                <a:latin typeface="Arial" charset="0"/>
              </a:rPr>
              <a:t>This is why programmers should avoid testing a floating-point value for equality to zero.</a:t>
            </a:r>
            <a:r>
              <a:rPr lang="en-US" sz="2700" smtClean="0">
                <a:latin typeface="Arial" charset="0"/>
              </a:rPr>
              <a:t> </a:t>
            </a:r>
          </a:p>
          <a:p>
            <a:pPr lvl="1">
              <a:spcBef>
                <a:spcPct val="40000"/>
              </a:spcBef>
            </a:pPr>
            <a:r>
              <a:rPr lang="en-US" smtClean="0"/>
              <a:t>Negative zero does not equal positive zero.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119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Data Representation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000" dirty="0" smtClean="0"/>
              <a:t>FLOATING POINT REPRESENTATION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5FE9A-FACB-4DDB-8BE4-A1EA913D653B}" type="slidenum">
              <a:rPr lang="en-US" smtClean="0"/>
              <a:t>72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4977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5FE9A-FACB-4DDB-8BE4-A1EA913D653B}" type="slidenum">
              <a:rPr lang="en-US" smtClean="0"/>
              <a:t>73</a:t>
            </a:fld>
            <a:endParaRPr lang="en-US"/>
          </a:p>
        </p:txBody>
      </p:sp>
      <p:sp>
        <p:nvSpPr>
          <p:cNvPr id="4" name="Rectangle 7"/>
          <p:cNvSpPr txBox="1">
            <a:spLocks noChangeArrowheads="1"/>
          </p:cNvSpPr>
          <p:nvPr/>
        </p:nvSpPr>
        <p:spPr>
          <a:xfrm>
            <a:off x="564776" y="823912"/>
            <a:ext cx="8045824" cy="547688"/>
          </a:xfrm>
          <a:prstGeom prst="rect">
            <a:avLst/>
          </a:prstGeom>
          <a:noFill/>
          <a:ln/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    Floating Point Calculation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2400" y="6250632"/>
            <a:ext cx="419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ym typeface="Symbol"/>
              </a:rPr>
              <a:t>2012 Jones and Bartlett Learning, LLC</a:t>
            </a:r>
          </a:p>
          <a:p>
            <a:r>
              <a:rPr lang="en-US" sz="1200" dirty="0" smtClean="0">
                <a:sym typeface="Symbol"/>
              </a:rPr>
              <a:t>www.jblearning.com</a:t>
            </a:r>
            <a:endParaRPr lang="en-US" sz="1200" dirty="0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611188" y="1752600"/>
            <a:ext cx="7847012" cy="41957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E4F5FF"/>
                </a:solidFill>
              </a14:hiddenFill>
            </a:ext>
          </a:extLst>
        </p:spPr>
        <p:txBody>
          <a:bodyPr/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40000"/>
              </a:spcBef>
            </a:pPr>
            <a:r>
              <a:rPr lang="en-US" smtClean="0">
                <a:latin typeface="Arial" charset="0"/>
              </a:rPr>
              <a:t>Floating-point addition and subtraction are done using methods analogous to how we perform calculations using pencil and paper.</a:t>
            </a:r>
          </a:p>
          <a:p>
            <a:pPr>
              <a:spcBef>
                <a:spcPct val="40000"/>
              </a:spcBef>
            </a:pPr>
            <a:r>
              <a:rPr lang="en-US" smtClean="0">
                <a:latin typeface="Arial" charset="0"/>
              </a:rPr>
              <a:t>The first thing that we do is express both operands in the same exponential power, then add the numbers, preserving the exponent in the sum.</a:t>
            </a:r>
          </a:p>
          <a:p>
            <a:pPr>
              <a:spcBef>
                <a:spcPct val="40000"/>
              </a:spcBef>
            </a:pPr>
            <a:r>
              <a:rPr lang="en-US" smtClean="0">
                <a:latin typeface="Arial" charset="0"/>
              </a:rPr>
              <a:t>If the exponent requires adjustment, we do so at the end of the calculation.</a:t>
            </a:r>
            <a:endParaRPr lang="en-US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4863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5FE9A-FACB-4DDB-8BE4-A1EA913D653B}" type="slidenum">
              <a:rPr lang="en-US" smtClean="0"/>
              <a:t>74</a:t>
            </a:fld>
            <a:endParaRPr lang="en-US"/>
          </a:p>
        </p:txBody>
      </p:sp>
      <p:sp>
        <p:nvSpPr>
          <p:cNvPr id="4" name="Rectangle 7"/>
          <p:cNvSpPr txBox="1">
            <a:spLocks noChangeArrowheads="1"/>
          </p:cNvSpPr>
          <p:nvPr/>
        </p:nvSpPr>
        <p:spPr>
          <a:xfrm>
            <a:off x="564776" y="823912"/>
            <a:ext cx="8045824" cy="547688"/>
          </a:xfrm>
          <a:prstGeom prst="rect">
            <a:avLst/>
          </a:prstGeom>
          <a:noFill/>
          <a:ln/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    Floating Point Calculation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2400" y="6250632"/>
            <a:ext cx="419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ym typeface="Symbol"/>
              </a:rPr>
              <a:t>2012 Jones and Bartlett Learning, LLC</a:t>
            </a:r>
          </a:p>
          <a:p>
            <a:r>
              <a:rPr lang="en-US" sz="1200" dirty="0" smtClean="0">
                <a:sym typeface="Symbol"/>
              </a:rPr>
              <a:t>www.jblearning.com</a:t>
            </a:r>
            <a:endParaRPr lang="en-US" sz="1200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611188" y="1600200"/>
            <a:ext cx="7923212" cy="20574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E4F5FF"/>
                </a:solidFill>
              </a14:hiddenFill>
            </a:ext>
          </a:extLst>
        </p:spPr>
        <p:txBody>
          <a:bodyPr/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40000"/>
              </a:spcBef>
            </a:pPr>
            <a:r>
              <a:rPr lang="en-US" smtClean="0">
                <a:latin typeface="Arial" charset="0"/>
              </a:rPr>
              <a:t>Example:</a:t>
            </a:r>
          </a:p>
          <a:p>
            <a:pPr lvl="1"/>
            <a:r>
              <a:rPr lang="en-US" smtClean="0"/>
              <a:t>Find the sum of 12</a:t>
            </a:r>
            <a:r>
              <a:rPr lang="en-US" baseline="-25000" smtClean="0"/>
              <a:t>10</a:t>
            </a:r>
            <a:r>
              <a:rPr lang="en-US" smtClean="0"/>
              <a:t> and 1.25</a:t>
            </a:r>
            <a:r>
              <a:rPr lang="en-US" baseline="-25000" smtClean="0"/>
              <a:t>10</a:t>
            </a:r>
            <a:r>
              <a:rPr lang="en-US" smtClean="0"/>
              <a:t> using the 14-bit “simple” floating-point model.</a:t>
            </a:r>
          </a:p>
          <a:p>
            <a:r>
              <a:rPr lang="en-US" sz="2400" smtClean="0">
                <a:latin typeface="Arial" charset="0"/>
              </a:rPr>
              <a:t>We find 12</a:t>
            </a:r>
            <a:r>
              <a:rPr lang="en-US" sz="2400" baseline="-25000" smtClean="0">
                <a:latin typeface="Arial" charset="0"/>
              </a:rPr>
              <a:t>10</a:t>
            </a:r>
            <a:r>
              <a:rPr lang="en-US" sz="2400" smtClean="0">
                <a:latin typeface="Arial" charset="0"/>
              </a:rPr>
              <a:t> = 0.1100 x 2</a:t>
            </a:r>
            <a:r>
              <a:rPr lang="en-US" sz="2400" baseline="30000" smtClean="0">
                <a:latin typeface="Arial" charset="0"/>
              </a:rPr>
              <a:t> 4</a:t>
            </a:r>
            <a:r>
              <a:rPr lang="en-US" sz="2400" smtClean="0">
                <a:latin typeface="Arial" charset="0"/>
              </a:rPr>
              <a:t>.  And 1.25</a:t>
            </a:r>
            <a:r>
              <a:rPr lang="en-US" sz="2400" baseline="-25000" smtClean="0">
                <a:latin typeface="Arial" charset="0"/>
              </a:rPr>
              <a:t>10 </a:t>
            </a:r>
            <a:r>
              <a:rPr lang="en-US" sz="2400" smtClean="0">
                <a:latin typeface="Arial" charset="0"/>
              </a:rPr>
              <a:t>= 0.101 x 2</a:t>
            </a:r>
            <a:r>
              <a:rPr lang="en-US" sz="2400" baseline="30000" smtClean="0">
                <a:latin typeface="Arial" charset="0"/>
              </a:rPr>
              <a:t> 1 </a:t>
            </a:r>
            <a:r>
              <a:rPr lang="en-US" sz="2400" smtClean="0">
                <a:latin typeface="Arial" charset="0"/>
              </a:rPr>
              <a:t>= 0.000101 x 2</a:t>
            </a:r>
            <a:r>
              <a:rPr lang="en-US" sz="2400" baseline="30000" smtClean="0">
                <a:latin typeface="Arial" charset="0"/>
              </a:rPr>
              <a:t> 4</a:t>
            </a:r>
            <a:r>
              <a:rPr lang="en-US" sz="2400" smtClean="0">
                <a:latin typeface="Arial" charset="0"/>
              </a:rPr>
              <a:t>.</a:t>
            </a:r>
            <a:endParaRPr lang="en-US" sz="2400">
              <a:latin typeface="Arial" charset="0"/>
            </a:endParaRPr>
          </a:p>
        </p:txBody>
      </p:sp>
      <p:pic>
        <p:nvPicPr>
          <p:cNvPr id="7" name="Picture 6" descr="2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3733800"/>
            <a:ext cx="5100638" cy="2593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609600" y="3657600"/>
            <a:ext cx="32766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4F5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40000"/>
              </a:spcBef>
              <a:buFontTx/>
              <a:buChar char="•"/>
            </a:pPr>
            <a:r>
              <a:rPr lang="en-US" sz="2400" u="none" baseline="0">
                <a:latin typeface="Arial" charset="0"/>
              </a:rPr>
              <a:t>Thus, our sum is 0.110101 x 2</a:t>
            </a:r>
            <a:r>
              <a:rPr lang="en-US" sz="2400" u="none">
                <a:latin typeface="Arial" charset="0"/>
              </a:rPr>
              <a:t> 4</a:t>
            </a:r>
            <a:r>
              <a:rPr lang="en-US" sz="2400" u="none" baseline="0">
                <a:latin typeface="Arial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72364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5FE9A-FACB-4DDB-8BE4-A1EA913D653B}" type="slidenum">
              <a:rPr lang="en-US" smtClean="0"/>
              <a:t>75</a:t>
            </a:fld>
            <a:endParaRPr lang="en-US"/>
          </a:p>
        </p:txBody>
      </p:sp>
      <p:sp>
        <p:nvSpPr>
          <p:cNvPr id="4" name="Rectangle 7"/>
          <p:cNvSpPr txBox="1">
            <a:spLocks noChangeArrowheads="1"/>
          </p:cNvSpPr>
          <p:nvPr/>
        </p:nvSpPr>
        <p:spPr>
          <a:xfrm>
            <a:off x="564776" y="823912"/>
            <a:ext cx="8045824" cy="547688"/>
          </a:xfrm>
          <a:prstGeom prst="rect">
            <a:avLst/>
          </a:prstGeom>
          <a:noFill/>
          <a:ln/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    Floating Point Calculation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2400" y="6250632"/>
            <a:ext cx="419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ym typeface="Symbol"/>
              </a:rPr>
              <a:t>2012 Jones and Bartlett Learning, LLC</a:t>
            </a:r>
          </a:p>
          <a:p>
            <a:r>
              <a:rPr lang="en-US" sz="1200" dirty="0" smtClean="0">
                <a:sym typeface="Symbol"/>
              </a:rPr>
              <a:t>www.jblearning.com</a:t>
            </a:r>
            <a:endParaRPr lang="en-US" sz="1200" dirty="0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663388" y="1752600"/>
            <a:ext cx="7618412" cy="35099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E4F5FF"/>
                </a:solidFill>
              </a14:hiddenFill>
            </a:ext>
          </a:extLst>
        </p:spPr>
        <p:txBody>
          <a:bodyPr/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40000"/>
              </a:spcBef>
            </a:pPr>
            <a:r>
              <a:rPr lang="en-US" smtClean="0">
                <a:latin typeface="Arial" charset="0"/>
              </a:rPr>
              <a:t>Floating-point multiplication is also carried out in a manner akin to how we perform multiplication using pencil and paper.</a:t>
            </a:r>
          </a:p>
          <a:p>
            <a:pPr>
              <a:spcBef>
                <a:spcPct val="40000"/>
              </a:spcBef>
            </a:pPr>
            <a:r>
              <a:rPr lang="en-US" smtClean="0">
                <a:latin typeface="Arial" charset="0"/>
              </a:rPr>
              <a:t>We multiply the two operands and add their exponents.</a:t>
            </a:r>
          </a:p>
          <a:p>
            <a:pPr>
              <a:spcBef>
                <a:spcPct val="40000"/>
              </a:spcBef>
            </a:pPr>
            <a:r>
              <a:rPr lang="en-US" smtClean="0">
                <a:latin typeface="Arial" charset="0"/>
              </a:rPr>
              <a:t>If the exponent requires adjustment, we do so at the end of the calculation.</a:t>
            </a:r>
            <a:endParaRPr lang="en-US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2038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5FE9A-FACB-4DDB-8BE4-A1EA913D653B}" type="slidenum">
              <a:rPr lang="en-US" smtClean="0"/>
              <a:t>76</a:t>
            </a:fld>
            <a:endParaRPr lang="en-US"/>
          </a:p>
        </p:txBody>
      </p:sp>
      <p:sp>
        <p:nvSpPr>
          <p:cNvPr id="4" name="Rectangle 7"/>
          <p:cNvSpPr txBox="1">
            <a:spLocks noChangeArrowheads="1"/>
          </p:cNvSpPr>
          <p:nvPr/>
        </p:nvSpPr>
        <p:spPr>
          <a:xfrm>
            <a:off x="564776" y="823912"/>
            <a:ext cx="8045824" cy="547688"/>
          </a:xfrm>
          <a:prstGeom prst="rect">
            <a:avLst/>
          </a:prstGeom>
          <a:noFill/>
          <a:ln/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    Floating Point Calculation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2400" y="6250632"/>
            <a:ext cx="419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ym typeface="Symbol"/>
              </a:rPr>
              <a:t>2012 Jones and Bartlett Learning, LLC</a:t>
            </a:r>
          </a:p>
          <a:p>
            <a:r>
              <a:rPr lang="en-US" sz="1200" dirty="0" smtClean="0">
                <a:sym typeface="Symbol"/>
              </a:rPr>
              <a:t>www.jblearning.com</a:t>
            </a:r>
            <a:endParaRPr lang="en-US" sz="1200" dirty="0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611188" y="1524000"/>
            <a:ext cx="7770812" cy="24384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E4F5FF"/>
                </a:solidFill>
              </a14:hiddenFill>
            </a:ext>
          </a:extLst>
        </p:spPr>
        <p:txBody>
          <a:bodyPr/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40000"/>
              </a:spcBef>
            </a:pPr>
            <a:r>
              <a:rPr lang="en-US" smtClean="0">
                <a:latin typeface="Arial" charset="0"/>
              </a:rPr>
              <a:t>Example:</a:t>
            </a:r>
          </a:p>
          <a:p>
            <a:pPr lvl="1"/>
            <a:r>
              <a:rPr lang="en-US" smtClean="0"/>
              <a:t>Find the product of 12</a:t>
            </a:r>
            <a:r>
              <a:rPr lang="en-US" baseline="-25000" smtClean="0"/>
              <a:t>10</a:t>
            </a:r>
            <a:r>
              <a:rPr lang="en-US" smtClean="0"/>
              <a:t> and 1.25</a:t>
            </a:r>
            <a:r>
              <a:rPr lang="en-US" baseline="-25000" smtClean="0"/>
              <a:t>10</a:t>
            </a:r>
            <a:r>
              <a:rPr lang="en-US" smtClean="0"/>
              <a:t> using the 14-bit floating-point model.</a:t>
            </a:r>
          </a:p>
          <a:p>
            <a:r>
              <a:rPr lang="en-US" sz="2400" smtClean="0">
                <a:latin typeface="Arial" charset="0"/>
              </a:rPr>
              <a:t>We find 12</a:t>
            </a:r>
            <a:r>
              <a:rPr lang="en-US" sz="2400" baseline="-25000" smtClean="0">
                <a:latin typeface="Arial" charset="0"/>
              </a:rPr>
              <a:t>10</a:t>
            </a:r>
            <a:r>
              <a:rPr lang="en-US" sz="2400" smtClean="0">
                <a:latin typeface="Arial" charset="0"/>
              </a:rPr>
              <a:t> = 0.1100 x 2</a:t>
            </a:r>
            <a:r>
              <a:rPr lang="en-US" sz="2400" baseline="30000" smtClean="0">
                <a:latin typeface="Arial" charset="0"/>
              </a:rPr>
              <a:t> 4</a:t>
            </a:r>
            <a:r>
              <a:rPr lang="en-US" sz="2400" smtClean="0">
                <a:latin typeface="Arial" charset="0"/>
              </a:rPr>
              <a:t>.  And 1.25</a:t>
            </a:r>
            <a:r>
              <a:rPr lang="en-US" sz="2400" baseline="-25000" smtClean="0">
                <a:latin typeface="Arial" charset="0"/>
              </a:rPr>
              <a:t>10 </a:t>
            </a:r>
            <a:r>
              <a:rPr lang="en-US" sz="2400" smtClean="0">
                <a:latin typeface="Arial" charset="0"/>
              </a:rPr>
              <a:t>= 0.101 x 2</a:t>
            </a:r>
            <a:r>
              <a:rPr lang="en-US" sz="2400" baseline="30000" smtClean="0">
                <a:latin typeface="Arial" charset="0"/>
              </a:rPr>
              <a:t> 1</a:t>
            </a:r>
            <a:r>
              <a:rPr lang="en-US" sz="2400" smtClean="0">
                <a:latin typeface="Arial" charset="0"/>
              </a:rPr>
              <a:t>.</a:t>
            </a:r>
            <a:endParaRPr lang="en-US" sz="2400">
              <a:latin typeface="Arial" charset="0"/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609600" y="3276600"/>
            <a:ext cx="3276600" cy="281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4F5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40000"/>
              </a:spcBef>
              <a:buFontTx/>
              <a:buChar char="•"/>
            </a:pPr>
            <a:r>
              <a:rPr lang="en-US" sz="2400" u="none" baseline="0" dirty="0">
                <a:latin typeface="Arial" charset="0"/>
              </a:rPr>
              <a:t>Thus, our product is 0.0111100 x 2</a:t>
            </a:r>
            <a:r>
              <a:rPr lang="en-US" sz="2400" u="none" dirty="0">
                <a:latin typeface="Arial" charset="0"/>
              </a:rPr>
              <a:t> 5  = </a:t>
            </a:r>
            <a:r>
              <a:rPr lang="en-US" sz="2400" u="none" baseline="0" dirty="0">
                <a:latin typeface="Arial" charset="0"/>
              </a:rPr>
              <a:t>0.1111 x 2</a:t>
            </a:r>
            <a:r>
              <a:rPr lang="en-US" sz="2400" u="none" dirty="0">
                <a:latin typeface="Arial" charset="0"/>
              </a:rPr>
              <a:t> 4</a:t>
            </a:r>
            <a:r>
              <a:rPr lang="en-US" sz="2400" u="none" baseline="0" dirty="0">
                <a:latin typeface="Arial" charset="0"/>
              </a:rPr>
              <a:t>. </a:t>
            </a:r>
          </a:p>
          <a:p>
            <a:pPr marL="342900" indent="-342900">
              <a:spcBef>
                <a:spcPct val="40000"/>
              </a:spcBef>
              <a:buFontTx/>
              <a:buChar char="•"/>
            </a:pPr>
            <a:r>
              <a:rPr lang="en-US" sz="2400" u="none" baseline="0" dirty="0">
                <a:latin typeface="Arial" charset="0"/>
              </a:rPr>
              <a:t>The normalized product requires an exponent of 22</a:t>
            </a:r>
            <a:r>
              <a:rPr lang="en-US" sz="2400" u="none" baseline="-25000" dirty="0">
                <a:latin typeface="Arial" charset="0"/>
              </a:rPr>
              <a:t>10</a:t>
            </a:r>
            <a:r>
              <a:rPr lang="en-US" sz="2400" u="none" baseline="0" dirty="0">
                <a:latin typeface="Arial" charset="0"/>
              </a:rPr>
              <a:t> = 10110</a:t>
            </a:r>
            <a:r>
              <a:rPr lang="en-US" sz="2400" u="none" baseline="-25000" dirty="0">
                <a:latin typeface="Arial" charset="0"/>
              </a:rPr>
              <a:t>2</a:t>
            </a:r>
            <a:r>
              <a:rPr lang="en-US" sz="2400" u="none" baseline="0" dirty="0">
                <a:latin typeface="Arial" charset="0"/>
              </a:rPr>
              <a:t>.</a:t>
            </a:r>
          </a:p>
        </p:txBody>
      </p:sp>
      <p:pic>
        <p:nvPicPr>
          <p:cNvPr id="8" name="Picture 6" descr="2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200" y="3307976"/>
            <a:ext cx="5100638" cy="2593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49674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5FE9A-FACB-4DDB-8BE4-A1EA913D653B}" type="slidenum">
              <a:rPr lang="en-US" smtClean="0"/>
              <a:t>77</a:t>
            </a:fld>
            <a:endParaRPr lang="en-US"/>
          </a:p>
        </p:txBody>
      </p:sp>
      <p:sp>
        <p:nvSpPr>
          <p:cNvPr id="4" name="Rectangle 7"/>
          <p:cNvSpPr txBox="1">
            <a:spLocks noChangeArrowheads="1"/>
          </p:cNvSpPr>
          <p:nvPr/>
        </p:nvSpPr>
        <p:spPr>
          <a:xfrm>
            <a:off x="564776" y="823912"/>
            <a:ext cx="8045824" cy="547688"/>
          </a:xfrm>
          <a:prstGeom prst="rect">
            <a:avLst/>
          </a:prstGeom>
          <a:noFill/>
          <a:ln/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    Floating Point Calculation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2400" y="6250632"/>
            <a:ext cx="419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ym typeface="Symbol"/>
              </a:rPr>
              <a:t>2012 Jones and Bartlett Learning, LLC</a:t>
            </a:r>
          </a:p>
          <a:p>
            <a:r>
              <a:rPr lang="en-US" sz="1200" dirty="0" smtClean="0">
                <a:sym typeface="Symbol"/>
              </a:rPr>
              <a:t>www.jblearning.com</a:t>
            </a:r>
            <a:endParaRPr lang="en-US" sz="1200" dirty="0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419099" y="1676400"/>
            <a:ext cx="8304213" cy="44243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E4F5FF"/>
                </a:solidFill>
              </a14:hiddenFill>
            </a:ext>
          </a:extLst>
        </p:spPr>
        <p:txBody>
          <a:bodyPr/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>
                <a:latin typeface="Arial" charset="0"/>
              </a:rPr>
              <a:t>No matter how many bits we use in a floating-point representation, our model must be finite.</a:t>
            </a:r>
            <a:endParaRPr lang="en-US" sz="2800" smtClean="0"/>
          </a:p>
          <a:p>
            <a:r>
              <a:rPr lang="en-US" smtClean="0">
                <a:latin typeface="Arial" charset="0"/>
              </a:rPr>
              <a:t>The real number system is, of course, infinite, so our models can give nothing more than an approximation of a real value. </a:t>
            </a:r>
          </a:p>
          <a:p>
            <a:r>
              <a:rPr lang="en-US" smtClean="0">
                <a:latin typeface="Arial" charset="0"/>
              </a:rPr>
              <a:t>At some point, every model breaks down, introducing errors into our calculations.</a:t>
            </a:r>
          </a:p>
          <a:p>
            <a:r>
              <a:rPr lang="en-US" smtClean="0">
                <a:latin typeface="Arial" charset="0"/>
              </a:rPr>
              <a:t>By using a greater number of bits in our model, we can reduce these errors, but we can never totally eliminate them.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007400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5FE9A-FACB-4DDB-8BE4-A1EA913D653B}" type="slidenum">
              <a:rPr lang="en-US" smtClean="0"/>
              <a:t>78</a:t>
            </a:fld>
            <a:endParaRPr lang="en-US"/>
          </a:p>
        </p:txBody>
      </p:sp>
      <p:sp>
        <p:nvSpPr>
          <p:cNvPr id="4" name="Rectangle 7"/>
          <p:cNvSpPr txBox="1">
            <a:spLocks noChangeArrowheads="1"/>
          </p:cNvSpPr>
          <p:nvPr/>
        </p:nvSpPr>
        <p:spPr>
          <a:xfrm>
            <a:off x="564776" y="823912"/>
            <a:ext cx="8045824" cy="547688"/>
          </a:xfrm>
          <a:prstGeom prst="rect">
            <a:avLst/>
          </a:prstGeom>
          <a:noFill/>
          <a:ln/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    Floating Point Calculation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2400" y="6250632"/>
            <a:ext cx="419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ym typeface="Symbol"/>
              </a:rPr>
              <a:t>2012 Jones and Bartlett Learning, LLC</a:t>
            </a:r>
          </a:p>
          <a:p>
            <a:r>
              <a:rPr lang="en-US" sz="1200" dirty="0" smtClean="0">
                <a:sym typeface="Symbol"/>
              </a:rPr>
              <a:t>www.jblearning.com</a:t>
            </a:r>
            <a:endParaRPr lang="en-US" sz="1200" dirty="0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515471" y="1676400"/>
            <a:ext cx="8075613" cy="40433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E4F5FF"/>
                </a:solidFill>
              </a14:hiddenFill>
            </a:ext>
          </a:extLst>
        </p:spPr>
        <p:txBody>
          <a:bodyPr/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>
                <a:latin typeface="Arial" charset="0"/>
              </a:rPr>
              <a:t>Our job becomes one of reducing error, or at least being aware of the possible magnitude of error in our calculations.</a:t>
            </a:r>
          </a:p>
          <a:p>
            <a:r>
              <a:rPr lang="en-US" smtClean="0">
                <a:latin typeface="Arial" charset="0"/>
              </a:rPr>
              <a:t>We must also be aware that errors can compound through repetitive arithmetic operations.</a:t>
            </a:r>
          </a:p>
          <a:p>
            <a:r>
              <a:rPr lang="en-US" smtClean="0">
                <a:latin typeface="Arial" charset="0"/>
              </a:rPr>
              <a:t>For example, our 14-bit model cannot exactly represent the decimal value 128.5.  In binary, it is 9 bits wide:</a:t>
            </a:r>
            <a:endParaRPr lang="en-US" sz="2700" smtClean="0">
              <a:latin typeface="Arial" charset="0"/>
            </a:endParaRPr>
          </a:p>
          <a:p>
            <a:pPr lvl="1">
              <a:buFontTx/>
              <a:buNone/>
            </a:pPr>
            <a:r>
              <a:rPr lang="en-US" sz="2300" smtClean="0">
                <a:latin typeface="Arial" charset="0"/>
              </a:rPr>
              <a:t>     10000000.1</a:t>
            </a:r>
            <a:r>
              <a:rPr lang="en-US" sz="2300" baseline="-25000" smtClean="0">
                <a:latin typeface="Arial" charset="0"/>
              </a:rPr>
              <a:t>2</a:t>
            </a:r>
            <a:r>
              <a:rPr lang="en-US" sz="2300" smtClean="0">
                <a:latin typeface="Arial" charset="0"/>
              </a:rPr>
              <a:t> = 128.5</a:t>
            </a:r>
            <a:r>
              <a:rPr lang="en-US" sz="2300" baseline="-25000" smtClean="0">
                <a:latin typeface="Arial" charset="0"/>
              </a:rPr>
              <a:t>10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310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5FE9A-FACB-4DDB-8BE4-A1EA913D653B}" type="slidenum">
              <a:rPr lang="en-US" smtClean="0"/>
              <a:t>79</a:t>
            </a:fld>
            <a:endParaRPr lang="en-US"/>
          </a:p>
        </p:txBody>
      </p:sp>
      <p:sp>
        <p:nvSpPr>
          <p:cNvPr id="4" name="Rectangle 7"/>
          <p:cNvSpPr txBox="1">
            <a:spLocks noChangeArrowheads="1"/>
          </p:cNvSpPr>
          <p:nvPr/>
        </p:nvSpPr>
        <p:spPr>
          <a:xfrm>
            <a:off x="564776" y="823912"/>
            <a:ext cx="8045824" cy="547688"/>
          </a:xfrm>
          <a:prstGeom prst="rect">
            <a:avLst/>
          </a:prstGeom>
          <a:noFill/>
          <a:ln/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    Floating Point Calculation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2400" y="6250632"/>
            <a:ext cx="419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ym typeface="Symbol"/>
              </a:rPr>
              <a:t>2012 Jones and Bartlett Learning, LLC</a:t>
            </a:r>
          </a:p>
          <a:p>
            <a:r>
              <a:rPr lang="en-US" sz="1200" dirty="0" smtClean="0">
                <a:sym typeface="Symbol"/>
              </a:rPr>
              <a:t>www.jblearning.com</a:t>
            </a:r>
            <a:endParaRPr lang="en-US" sz="1200" dirty="0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382588" y="1774032"/>
            <a:ext cx="8380412" cy="37385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E4F5FF"/>
                </a:solidFill>
              </a14:hiddenFill>
            </a:ext>
          </a:extLst>
        </p:spPr>
        <p:txBody>
          <a:bodyPr/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latin typeface="Arial" charset="0"/>
              </a:rPr>
              <a:t>When we try to express 128.5</a:t>
            </a:r>
            <a:r>
              <a:rPr lang="en-US" baseline="-25000" dirty="0" smtClean="0">
                <a:latin typeface="Arial" charset="0"/>
              </a:rPr>
              <a:t>10</a:t>
            </a:r>
            <a:r>
              <a:rPr lang="en-US" dirty="0" smtClean="0">
                <a:latin typeface="Arial" charset="0"/>
              </a:rPr>
              <a:t> in our 14-bit model, we lose the low-order bit, giving a relative error of:</a:t>
            </a:r>
          </a:p>
          <a:p>
            <a:endParaRPr lang="en-US" dirty="0" smtClean="0">
              <a:latin typeface="Arial" charset="0"/>
            </a:endParaRPr>
          </a:p>
          <a:p>
            <a:endParaRPr lang="en-US" dirty="0" smtClean="0">
              <a:latin typeface="Arial" charset="0"/>
            </a:endParaRPr>
          </a:p>
          <a:p>
            <a:endParaRPr lang="en-US" dirty="0" smtClean="0">
              <a:latin typeface="Arial" charset="0"/>
            </a:endParaRPr>
          </a:p>
          <a:p>
            <a:r>
              <a:rPr lang="en-US" dirty="0" smtClean="0">
                <a:latin typeface="Arial" charset="0"/>
              </a:rPr>
              <a:t>If we had a procedure that repetitively added 0.5 to 128.5, we would have an error of nearly 2% after only four iterations.</a:t>
            </a:r>
            <a:endParaRPr lang="en-US" dirty="0">
              <a:latin typeface="Arial" charset="0"/>
            </a:endParaRPr>
          </a:p>
        </p:txBody>
      </p:sp>
      <p:grpSp>
        <p:nvGrpSpPr>
          <p:cNvPr id="7" name="Group 7"/>
          <p:cNvGrpSpPr>
            <a:grpSpLocks/>
          </p:cNvGrpSpPr>
          <p:nvPr/>
        </p:nvGrpSpPr>
        <p:grpSpPr bwMode="auto">
          <a:xfrm>
            <a:off x="2164976" y="2480702"/>
            <a:ext cx="3783013" cy="1570038"/>
            <a:chOff x="1296" y="1493"/>
            <a:chExt cx="2383" cy="989"/>
          </a:xfrm>
        </p:grpSpPr>
        <p:sp>
          <p:nvSpPr>
            <p:cNvPr id="8" name="Text Box 4"/>
            <p:cNvSpPr txBox="1">
              <a:spLocks noChangeArrowheads="1"/>
            </p:cNvSpPr>
            <p:nvPr/>
          </p:nvSpPr>
          <p:spPr bwMode="auto">
            <a:xfrm>
              <a:off x="1296" y="1493"/>
              <a:ext cx="1344" cy="9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algn="ctr"/>
              <a:r>
                <a:rPr lang="en-US" sz="3200" dirty="0">
                  <a:latin typeface="Arial" charset="0"/>
                </a:rPr>
                <a:t>128.5 - 128</a:t>
              </a:r>
              <a:endParaRPr lang="en-US" sz="3200" u="none" dirty="0">
                <a:latin typeface="Arial" charset="0"/>
              </a:endParaRPr>
            </a:p>
            <a:p>
              <a:pPr algn="ctr"/>
              <a:r>
                <a:rPr lang="en-US" sz="3200" u="none" dirty="0">
                  <a:latin typeface="Arial" charset="0"/>
                </a:rPr>
                <a:t>128.5</a:t>
              </a:r>
            </a:p>
          </p:txBody>
        </p:sp>
        <p:sp>
          <p:nvSpPr>
            <p:cNvPr id="9" name="Text Box 5"/>
            <p:cNvSpPr txBox="1">
              <a:spLocks noChangeArrowheads="1"/>
            </p:cNvSpPr>
            <p:nvPr/>
          </p:nvSpPr>
          <p:spPr bwMode="auto">
            <a:xfrm>
              <a:off x="2335" y="1773"/>
              <a:ext cx="1344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>
              <a:spAutoFit/>
            </a:bodyPr>
            <a:lstStyle/>
            <a:p>
              <a:pPr algn="ctr"/>
              <a:r>
                <a:rPr lang="en-US" sz="3200" u="none" dirty="0">
                  <a:latin typeface="Arial" charset="0"/>
                  <a:sym typeface="Symbol" pitchFamily="18" charset="2"/>
                </a:rPr>
                <a:t> 0.39%</a:t>
              </a:r>
              <a:endParaRPr lang="en-US" sz="3200" u="none" dirty="0">
                <a:latin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1570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Data Representation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000" dirty="0" smtClean="0"/>
              <a:t>CONVERTING BETWEEN BASES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5FE9A-FACB-4DDB-8BE4-A1EA913D653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796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5FE9A-FACB-4DDB-8BE4-A1EA913D653B}" type="slidenum">
              <a:rPr lang="en-US" smtClean="0"/>
              <a:t>80</a:t>
            </a:fld>
            <a:endParaRPr lang="en-US"/>
          </a:p>
        </p:txBody>
      </p:sp>
      <p:sp>
        <p:nvSpPr>
          <p:cNvPr id="4" name="Rectangle 7"/>
          <p:cNvSpPr txBox="1">
            <a:spLocks noChangeArrowheads="1"/>
          </p:cNvSpPr>
          <p:nvPr/>
        </p:nvSpPr>
        <p:spPr>
          <a:xfrm>
            <a:off x="564776" y="823912"/>
            <a:ext cx="8045824" cy="547688"/>
          </a:xfrm>
          <a:prstGeom prst="rect">
            <a:avLst/>
          </a:prstGeom>
          <a:noFill/>
          <a:ln/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    Floating Point Calculation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2400" y="6250632"/>
            <a:ext cx="419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ym typeface="Symbol"/>
              </a:rPr>
              <a:t>2012 Jones and Bartlett Learning, LLC</a:t>
            </a:r>
          </a:p>
          <a:p>
            <a:r>
              <a:rPr lang="en-US" sz="1200" dirty="0" smtClean="0">
                <a:sym typeface="Symbol"/>
              </a:rPr>
              <a:t>www.jblearning.com</a:t>
            </a:r>
            <a:endParaRPr lang="en-US" sz="1200" dirty="0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560294" y="1752600"/>
            <a:ext cx="7923213" cy="37385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E4F5FF"/>
                </a:solidFill>
              </a14:hiddenFill>
            </a:ext>
          </a:extLst>
        </p:spPr>
        <p:txBody>
          <a:bodyPr/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40000"/>
              </a:spcBef>
            </a:pPr>
            <a:r>
              <a:rPr lang="en-US" smtClean="0">
                <a:latin typeface="Arial" charset="0"/>
              </a:rPr>
              <a:t>Floating-point errors can be reduced when we use operands that are similar in magnitude.</a:t>
            </a:r>
          </a:p>
          <a:p>
            <a:pPr>
              <a:spcBef>
                <a:spcPct val="40000"/>
              </a:spcBef>
            </a:pPr>
            <a:r>
              <a:rPr lang="en-US" smtClean="0">
                <a:latin typeface="Arial" charset="0"/>
              </a:rPr>
              <a:t>If we were repetitively adding 0.5 to 128.5, it would have been better to iteratively add 0.5 to itself and then add 128.5 to this sum.</a:t>
            </a:r>
          </a:p>
          <a:p>
            <a:pPr>
              <a:spcBef>
                <a:spcPct val="40000"/>
              </a:spcBef>
            </a:pPr>
            <a:r>
              <a:rPr lang="en-US" smtClean="0">
                <a:latin typeface="Arial" charset="0"/>
              </a:rPr>
              <a:t>In this example, the error was caused by loss of the low-order bit.</a:t>
            </a:r>
          </a:p>
          <a:p>
            <a:pPr>
              <a:spcBef>
                <a:spcPct val="40000"/>
              </a:spcBef>
            </a:pPr>
            <a:r>
              <a:rPr lang="en-US" smtClean="0">
                <a:latin typeface="Arial" charset="0"/>
              </a:rPr>
              <a:t>Loss of the high-order bit is more problematic.</a:t>
            </a:r>
            <a:endParaRPr lang="en-US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6245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5FE9A-FACB-4DDB-8BE4-A1EA913D653B}" type="slidenum">
              <a:rPr lang="en-US" smtClean="0"/>
              <a:t>81</a:t>
            </a:fld>
            <a:endParaRPr lang="en-US"/>
          </a:p>
        </p:txBody>
      </p:sp>
      <p:sp>
        <p:nvSpPr>
          <p:cNvPr id="4" name="Rectangle 7"/>
          <p:cNvSpPr txBox="1">
            <a:spLocks noChangeArrowheads="1"/>
          </p:cNvSpPr>
          <p:nvPr/>
        </p:nvSpPr>
        <p:spPr>
          <a:xfrm>
            <a:off x="564776" y="823912"/>
            <a:ext cx="8045824" cy="547688"/>
          </a:xfrm>
          <a:prstGeom prst="rect">
            <a:avLst/>
          </a:prstGeom>
          <a:noFill/>
          <a:ln/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    Floating Point Calculation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2400" y="6250632"/>
            <a:ext cx="419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ym typeface="Symbol"/>
              </a:rPr>
              <a:t>2012 Jones and Bartlett Learning, LLC</a:t>
            </a:r>
          </a:p>
          <a:p>
            <a:r>
              <a:rPr lang="en-US" sz="1200" dirty="0" smtClean="0">
                <a:sym typeface="Symbol"/>
              </a:rPr>
              <a:t>www.jblearning.com</a:t>
            </a:r>
            <a:endParaRPr lang="en-US" sz="1200" dirty="0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649288" y="1589266"/>
            <a:ext cx="7923212" cy="38909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E4F5FF"/>
                </a:solidFill>
              </a14:hiddenFill>
            </a:ext>
          </a:extLst>
        </p:spPr>
        <p:txBody>
          <a:bodyPr/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40000"/>
              </a:spcBef>
            </a:pPr>
            <a:r>
              <a:rPr lang="en-US" smtClean="0">
                <a:latin typeface="Arial" charset="0"/>
              </a:rPr>
              <a:t>Floating-point overflow and underflow can cause programs to crash.</a:t>
            </a:r>
          </a:p>
          <a:p>
            <a:pPr>
              <a:spcBef>
                <a:spcPct val="40000"/>
              </a:spcBef>
            </a:pPr>
            <a:r>
              <a:rPr lang="en-US" smtClean="0">
                <a:latin typeface="Arial" charset="0"/>
              </a:rPr>
              <a:t>Overflow occurs when there is no room to store the high-order bits resulting from a calculation.</a:t>
            </a:r>
          </a:p>
          <a:p>
            <a:pPr>
              <a:spcBef>
                <a:spcPct val="40000"/>
              </a:spcBef>
            </a:pPr>
            <a:r>
              <a:rPr lang="en-US" smtClean="0">
                <a:latin typeface="Arial" charset="0"/>
              </a:rPr>
              <a:t>Underflow occurs when a value is too small to store, possibly resulting in division by zero.</a:t>
            </a:r>
            <a:endParaRPr lang="en-US" sz="2800" dirty="0"/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649288" y="4361873"/>
            <a:ext cx="7391400" cy="1219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200" b="1" i="1" u="none" baseline="0" dirty="0">
                <a:solidFill>
                  <a:srgbClr val="CC3300"/>
                </a:solidFill>
              </a:rPr>
              <a:t>     Experienced programmers know that it’s better for  a program to crash than to have it produce incorrect, but plausible, results.</a:t>
            </a:r>
          </a:p>
        </p:txBody>
      </p:sp>
    </p:spTree>
    <p:extLst>
      <p:ext uri="{BB962C8B-B14F-4D97-AF65-F5344CB8AC3E}">
        <p14:creationId xmlns:p14="http://schemas.microsoft.com/office/powerpoint/2010/main" val="3256869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5FE9A-FACB-4DDB-8BE4-A1EA913D653B}" type="slidenum">
              <a:rPr lang="en-US" smtClean="0"/>
              <a:t>82</a:t>
            </a:fld>
            <a:endParaRPr lang="en-US"/>
          </a:p>
        </p:txBody>
      </p:sp>
      <p:sp>
        <p:nvSpPr>
          <p:cNvPr id="4" name="Rectangle 7"/>
          <p:cNvSpPr txBox="1">
            <a:spLocks noChangeArrowheads="1"/>
          </p:cNvSpPr>
          <p:nvPr/>
        </p:nvSpPr>
        <p:spPr>
          <a:xfrm>
            <a:off x="564776" y="823912"/>
            <a:ext cx="8045824" cy="547688"/>
          </a:xfrm>
          <a:prstGeom prst="rect">
            <a:avLst/>
          </a:prstGeom>
          <a:noFill/>
          <a:ln/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    Floating Point Calculation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2400" y="6250632"/>
            <a:ext cx="419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ym typeface="Symbol"/>
              </a:rPr>
              <a:t>2012 Jones and Bartlett Learning, LLC</a:t>
            </a:r>
          </a:p>
          <a:p>
            <a:r>
              <a:rPr lang="en-US" sz="1200" dirty="0" smtClean="0">
                <a:sym typeface="Symbol"/>
              </a:rPr>
              <a:t>www.jblearning.com</a:t>
            </a:r>
            <a:endParaRPr lang="en-US" sz="1200" dirty="0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649288" y="1589266"/>
            <a:ext cx="7923212" cy="38909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E4F5FF"/>
                </a:solidFill>
              </a14:hiddenFill>
            </a:ext>
          </a:extLst>
        </p:spPr>
        <p:txBody>
          <a:bodyPr/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40000"/>
              </a:spcBef>
            </a:pPr>
            <a:r>
              <a:rPr lang="en-US" smtClean="0">
                <a:latin typeface="Arial" charset="0"/>
              </a:rPr>
              <a:t>Floating-point overflow and underflow can cause programs to crash.</a:t>
            </a:r>
          </a:p>
          <a:p>
            <a:pPr>
              <a:spcBef>
                <a:spcPct val="40000"/>
              </a:spcBef>
            </a:pPr>
            <a:r>
              <a:rPr lang="en-US" smtClean="0">
                <a:latin typeface="Arial" charset="0"/>
              </a:rPr>
              <a:t>Overflow occurs when there is no room to store the high-order bits resulting from a calculation.</a:t>
            </a:r>
          </a:p>
          <a:p>
            <a:pPr>
              <a:spcBef>
                <a:spcPct val="40000"/>
              </a:spcBef>
            </a:pPr>
            <a:r>
              <a:rPr lang="en-US" smtClean="0">
                <a:latin typeface="Arial" charset="0"/>
              </a:rPr>
              <a:t>Underflow occurs when a value is too small to store, possibly resulting in division by zero.</a:t>
            </a:r>
            <a:endParaRPr lang="en-US" sz="2800" dirty="0"/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649288" y="4361873"/>
            <a:ext cx="7391400" cy="1219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200" b="1" i="1" u="none" baseline="0" dirty="0">
                <a:solidFill>
                  <a:srgbClr val="CC3300"/>
                </a:solidFill>
              </a:rPr>
              <a:t>     Experienced programmers know that it’s better for  a program to crash than to have it produce incorrect, but plausible, results.</a:t>
            </a: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649288" y="5476287"/>
            <a:ext cx="7391400" cy="74352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200" b="1" i="1" u="none" baseline="0" dirty="0">
                <a:solidFill>
                  <a:srgbClr val="CC3300"/>
                </a:solidFill>
              </a:rPr>
              <a:t>     </a:t>
            </a:r>
            <a:r>
              <a:rPr lang="en-US" sz="2200" b="1" i="1" u="none" baseline="0" dirty="0" smtClean="0">
                <a:solidFill>
                  <a:srgbClr val="CC3300"/>
                </a:solidFill>
              </a:rPr>
              <a:t>Pat’s note: really experienced programmers</a:t>
            </a:r>
            <a:r>
              <a:rPr lang="en-US" sz="2200" b="1" i="1" u="none" dirty="0" smtClean="0">
                <a:solidFill>
                  <a:srgbClr val="CC3300"/>
                </a:solidFill>
              </a:rPr>
              <a:t> know it’s better not to crash, either</a:t>
            </a:r>
            <a:r>
              <a:rPr lang="en-US" sz="2200" b="1" i="1" u="none" baseline="0" dirty="0" smtClean="0">
                <a:solidFill>
                  <a:srgbClr val="CC3300"/>
                </a:solidFill>
              </a:rPr>
              <a:t>.</a:t>
            </a:r>
            <a:endParaRPr lang="en-US" sz="2200" b="1" i="1" u="none" baseline="0" dirty="0">
              <a:solidFill>
                <a:srgbClr val="CC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209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5FE9A-FACB-4DDB-8BE4-A1EA913D653B}" type="slidenum">
              <a:rPr lang="en-US" smtClean="0"/>
              <a:t>83</a:t>
            </a:fld>
            <a:endParaRPr lang="en-US"/>
          </a:p>
        </p:txBody>
      </p:sp>
      <p:sp>
        <p:nvSpPr>
          <p:cNvPr id="4" name="Rectangle 7"/>
          <p:cNvSpPr txBox="1">
            <a:spLocks noChangeArrowheads="1"/>
          </p:cNvSpPr>
          <p:nvPr/>
        </p:nvSpPr>
        <p:spPr>
          <a:xfrm>
            <a:off x="564776" y="823912"/>
            <a:ext cx="8045824" cy="547688"/>
          </a:xfrm>
          <a:prstGeom prst="rect">
            <a:avLst/>
          </a:prstGeom>
          <a:noFill/>
          <a:ln/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    Floating Point Calculation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2400" y="6250632"/>
            <a:ext cx="419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ym typeface="Symbol"/>
              </a:rPr>
              <a:t>2012 Jones and Bartlett Learning, LLC</a:t>
            </a:r>
          </a:p>
          <a:p>
            <a:r>
              <a:rPr lang="en-US" sz="1200" dirty="0" smtClean="0">
                <a:sym typeface="Symbol"/>
              </a:rPr>
              <a:t>www.jblearning.com</a:t>
            </a:r>
            <a:endParaRPr lang="en-US" sz="1200" dirty="0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573741" y="1600200"/>
            <a:ext cx="7923213" cy="45005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E4F5FF"/>
                </a:solidFill>
              </a14:hiddenFill>
            </a:ext>
          </a:extLst>
        </p:spPr>
        <p:txBody>
          <a:bodyPr/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30000"/>
              </a:spcBef>
            </a:pPr>
            <a:r>
              <a:rPr lang="en-US" smtClean="0">
                <a:latin typeface="Arial" charset="0"/>
              </a:rPr>
              <a:t>When discussing floating-point numbers, it is important to understand the terms </a:t>
            </a:r>
            <a:r>
              <a:rPr lang="en-US" i="1" smtClean="0">
                <a:latin typeface="Arial" charset="0"/>
              </a:rPr>
              <a:t>range, precision, </a:t>
            </a:r>
            <a:r>
              <a:rPr lang="en-US" smtClean="0">
                <a:latin typeface="Arial" charset="0"/>
              </a:rPr>
              <a:t>and</a:t>
            </a:r>
            <a:r>
              <a:rPr lang="en-US" i="1" smtClean="0">
                <a:latin typeface="Arial" charset="0"/>
              </a:rPr>
              <a:t> accuracy</a:t>
            </a:r>
            <a:r>
              <a:rPr lang="en-US" smtClean="0">
                <a:latin typeface="Arial" charset="0"/>
              </a:rPr>
              <a:t>.</a:t>
            </a:r>
          </a:p>
          <a:p>
            <a:pPr>
              <a:spcBef>
                <a:spcPct val="30000"/>
              </a:spcBef>
            </a:pPr>
            <a:r>
              <a:rPr lang="en-US" smtClean="0">
                <a:latin typeface="Arial" charset="0"/>
              </a:rPr>
              <a:t>The range of a numeric integer format is the difference between the largest and smallest values that can be expressed.</a:t>
            </a:r>
          </a:p>
          <a:p>
            <a:pPr>
              <a:spcBef>
                <a:spcPct val="30000"/>
              </a:spcBef>
            </a:pPr>
            <a:r>
              <a:rPr lang="en-US" smtClean="0">
                <a:latin typeface="Arial" charset="0"/>
              </a:rPr>
              <a:t>Accuracy refers to how closely a numeric representation approximates a true value.</a:t>
            </a:r>
          </a:p>
          <a:p>
            <a:pPr>
              <a:spcBef>
                <a:spcPct val="30000"/>
              </a:spcBef>
            </a:pPr>
            <a:r>
              <a:rPr lang="en-US" smtClean="0">
                <a:latin typeface="Arial" charset="0"/>
              </a:rPr>
              <a:t>The precision of a number indicates how much information we have about a value</a:t>
            </a:r>
            <a:endParaRPr lang="en-US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4023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5FE9A-FACB-4DDB-8BE4-A1EA913D653B}" type="slidenum">
              <a:rPr lang="en-US" smtClean="0"/>
              <a:t>84</a:t>
            </a:fld>
            <a:endParaRPr lang="en-US"/>
          </a:p>
        </p:txBody>
      </p:sp>
      <p:sp>
        <p:nvSpPr>
          <p:cNvPr id="4" name="Rectangle 7"/>
          <p:cNvSpPr txBox="1">
            <a:spLocks noChangeArrowheads="1"/>
          </p:cNvSpPr>
          <p:nvPr/>
        </p:nvSpPr>
        <p:spPr>
          <a:xfrm>
            <a:off x="564776" y="823912"/>
            <a:ext cx="8045824" cy="547688"/>
          </a:xfrm>
          <a:prstGeom prst="rect">
            <a:avLst/>
          </a:prstGeom>
          <a:noFill/>
          <a:ln/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    Floating Point Calculation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2400" y="6250632"/>
            <a:ext cx="419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ym typeface="Symbol"/>
              </a:rPr>
              <a:t>2012 Jones and Bartlett Learning, LLC</a:t>
            </a:r>
          </a:p>
          <a:p>
            <a:r>
              <a:rPr lang="en-US" sz="1200" dirty="0" smtClean="0">
                <a:sym typeface="Symbol"/>
              </a:rPr>
              <a:t>www.jblearning.com</a:t>
            </a:r>
            <a:endParaRPr lang="en-US" sz="1200" dirty="0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508094" y="1676400"/>
            <a:ext cx="7999412" cy="44243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E4F5FF"/>
                </a:solidFill>
              </a14:hiddenFill>
            </a:ext>
          </a:extLst>
        </p:spPr>
        <p:txBody>
          <a:bodyPr/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40000"/>
              </a:spcBef>
            </a:pPr>
            <a:r>
              <a:rPr lang="en-US" dirty="0" smtClean="0">
                <a:latin typeface="Arial" charset="0"/>
              </a:rPr>
              <a:t>Most of the time, greater precision leads to better accuracy, but this is not always true.</a:t>
            </a:r>
          </a:p>
          <a:p>
            <a:pPr lvl="1">
              <a:spcBef>
                <a:spcPct val="40000"/>
              </a:spcBef>
            </a:pPr>
            <a:r>
              <a:rPr lang="en-US" dirty="0" smtClean="0"/>
              <a:t>For example, 3.1333 is a value of pi that is accurate to two digits, but has 5 digits of precision.</a:t>
            </a:r>
          </a:p>
          <a:p>
            <a:pPr>
              <a:spcBef>
                <a:spcPct val="40000"/>
              </a:spcBef>
            </a:pPr>
            <a:r>
              <a:rPr lang="en-US" dirty="0" smtClean="0">
                <a:latin typeface="Arial" charset="0"/>
              </a:rPr>
              <a:t>There are other problems with floating point numbers.</a:t>
            </a:r>
          </a:p>
          <a:p>
            <a:pPr>
              <a:spcBef>
                <a:spcPct val="40000"/>
              </a:spcBef>
            </a:pPr>
            <a:r>
              <a:rPr lang="en-US" dirty="0" smtClean="0">
                <a:latin typeface="Arial" charset="0"/>
              </a:rPr>
              <a:t>Because of truncated bits, you cannot always assume that a particular floating point operation is commutative or distributive.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058917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Data Representation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000" dirty="0" smtClean="0"/>
              <a:t>CHARACTER CODES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5FE9A-FACB-4DDB-8BE4-A1EA913D653B}" type="slidenum">
              <a:rPr lang="en-US" smtClean="0"/>
              <a:t>85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3487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5FE9A-FACB-4DDB-8BE4-A1EA913D653B}" type="slidenum">
              <a:rPr lang="en-US" smtClean="0"/>
              <a:t>86</a:t>
            </a:fld>
            <a:endParaRPr lang="en-US"/>
          </a:p>
        </p:txBody>
      </p:sp>
      <p:sp>
        <p:nvSpPr>
          <p:cNvPr id="4" name="Rectangle 7"/>
          <p:cNvSpPr txBox="1">
            <a:spLocks noChangeArrowheads="1"/>
          </p:cNvSpPr>
          <p:nvPr/>
        </p:nvSpPr>
        <p:spPr>
          <a:xfrm>
            <a:off x="564776" y="823912"/>
            <a:ext cx="8045824" cy="547688"/>
          </a:xfrm>
          <a:prstGeom prst="rect">
            <a:avLst/>
          </a:prstGeom>
          <a:noFill/>
          <a:ln/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            Character Codes</a:t>
            </a:r>
            <a:endParaRPr lang="en-US" dirty="0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508094" y="1676400"/>
            <a:ext cx="7999412" cy="44243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E4F5FF"/>
                </a:solidFill>
              </a14:hiddenFill>
            </a:ext>
          </a:extLst>
        </p:spPr>
        <p:txBody>
          <a:bodyPr/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40000"/>
              </a:spcBef>
            </a:pPr>
            <a:r>
              <a:rPr lang="en-US" sz="2800" dirty="0" smtClean="0">
                <a:latin typeface="Arial" charset="0"/>
              </a:rPr>
              <a:t>If computer’s don’t really store numbers, how can we tell devices what we want printed or displayed?</a:t>
            </a:r>
          </a:p>
          <a:p>
            <a:pPr>
              <a:spcBef>
                <a:spcPct val="40000"/>
              </a:spcBef>
            </a:pPr>
            <a:r>
              <a:rPr lang="en-US" sz="2800" dirty="0" smtClean="0">
                <a:latin typeface="Arial" charset="0"/>
              </a:rPr>
              <a:t>Beyond numbers, how about the alphabet or other characters?</a:t>
            </a:r>
          </a:p>
          <a:p>
            <a:pPr>
              <a:spcBef>
                <a:spcPct val="40000"/>
              </a:spcBef>
            </a:pPr>
            <a:r>
              <a:rPr lang="en-US" sz="2800" dirty="0" smtClean="0">
                <a:latin typeface="Arial" charset="0"/>
              </a:rPr>
              <a:t>Basically, we need a code.</a:t>
            </a:r>
          </a:p>
          <a:p>
            <a:pPr lvl="1">
              <a:spcBef>
                <a:spcPct val="40000"/>
              </a:spcBef>
            </a:pPr>
            <a:r>
              <a:rPr lang="en-US" dirty="0" smtClean="0">
                <a:latin typeface="Arial" charset="0"/>
              </a:rPr>
              <a:t>Computer ‘knows’ bit patterns</a:t>
            </a:r>
          </a:p>
          <a:p>
            <a:pPr lvl="1">
              <a:spcBef>
                <a:spcPct val="40000"/>
              </a:spcBef>
            </a:pPr>
            <a:r>
              <a:rPr lang="en-US" dirty="0" smtClean="0">
                <a:latin typeface="Arial" charset="0"/>
              </a:rPr>
              <a:t>We must match patterns to characters in I/O context.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1597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5FE9A-FACB-4DDB-8BE4-A1EA913D653B}" type="slidenum">
              <a:rPr lang="en-US" smtClean="0"/>
              <a:t>87</a:t>
            </a:fld>
            <a:endParaRPr lang="en-US"/>
          </a:p>
        </p:txBody>
      </p:sp>
      <p:sp>
        <p:nvSpPr>
          <p:cNvPr id="4" name="Rectangle 7"/>
          <p:cNvSpPr txBox="1">
            <a:spLocks noChangeArrowheads="1"/>
          </p:cNvSpPr>
          <p:nvPr/>
        </p:nvSpPr>
        <p:spPr>
          <a:xfrm>
            <a:off x="564776" y="823912"/>
            <a:ext cx="8045824" cy="547688"/>
          </a:xfrm>
          <a:prstGeom prst="rect">
            <a:avLst/>
          </a:prstGeom>
          <a:noFill/>
          <a:ln/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            Character Codes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2400" y="6250632"/>
            <a:ext cx="419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ym typeface="Symbol"/>
              </a:rPr>
              <a:t>2012 Jones and Bartlett Learning, LLC</a:t>
            </a:r>
          </a:p>
          <a:p>
            <a:r>
              <a:rPr lang="en-US" sz="1200" dirty="0" smtClean="0">
                <a:sym typeface="Symbol"/>
              </a:rPr>
              <a:t>www.jblearning.com</a:t>
            </a:r>
            <a:endParaRPr lang="en-US" sz="1200" dirty="0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825034" y="1524000"/>
            <a:ext cx="7462837" cy="44243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E4F5FF"/>
                </a:solidFill>
              </a14:hiddenFill>
            </a:ext>
          </a:extLst>
        </p:spPr>
        <p:txBody>
          <a:bodyPr/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40000"/>
              </a:spcBef>
            </a:pPr>
            <a:r>
              <a:rPr lang="en-US" smtClean="0">
                <a:latin typeface="Arial" charset="0"/>
              </a:rPr>
              <a:t>As computers have evolved, character codes have evolved.</a:t>
            </a:r>
          </a:p>
          <a:p>
            <a:pPr>
              <a:spcBef>
                <a:spcPct val="40000"/>
              </a:spcBef>
            </a:pPr>
            <a:r>
              <a:rPr lang="en-US" smtClean="0">
                <a:latin typeface="Arial" charset="0"/>
              </a:rPr>
              <a:t>Larger computer memories and storage devices permit richer character codes.</a:t>
            </a:r>
          </a:p>
          <a:p>
            <a:pPr>
              <a:spcBef>
                <a:spcPct val="40000"/>
              </a:spcBef>
            </a:pPr>
            <a:r>
              <a:rPr lang="en-US" smtClean="0">
                <a:latin typeface="Arial" charset="0"/>
              </a:rPr>
              <a:t>The earliest computer coding systems used six bits.</a:t>
            </a:r>
          </a:p>
          <a:p>
            <a:pPr>
              <a:spcBef>
                <a:spcPct val="40000"/>
              </a:spcBef>
            </a:pPr>
            <a:r>
              <a:rPr lang="en-US" smtClean="0">
                <a:latin typeface="Arial" charset="0"/>
              </a:rPr>
              <a:t>Binary-coded decimal (BCD) was one of these early codes. It was used by IBM mainframes in the 1950s and 1960s.</a:t>
            </a:r>
            <a:endParaRPr lang="en-US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2880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5FE9A-FACB-4DDB-8BE4-A1EA913D653B}" type="slidenum">
              <a:rPr lang="en-US" smtClean="0"/>
              <a:t>88</a:t>
            </a:fld>
            <a:endParaRPr lang="en-US"/>
          </a:p>
        </p:txBody>
      </p:sp>
      <p:sp>
        <p:nvSpPr>
          <p:cNvPr id="4" name="Rectangle 7"/>
          <p:cNvSpPr txBox="1">
            <a:spLocks noChangeArrowheads="1"/>
          </p:cNvSpPr>
          <p:nvPr/>
        </p:nvSpPr>
        <p:spPr>
          <a:xfrm>
            <a:off x="564776" y="823912"/>
            <a:ext cx="8045824" cy="547688"/>
          </a:xfrm>
          <a:prstGeom prst="rect">
            <a:avLst/>
          </a:prstGeom>
          <a:noFill/>
          <a:ln/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            Character Codes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2400" y="6250632"/>
            <a:ext cx="419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ym typeface="Symbol"/>
              </a:rPr>
              <a:t>2012 Jones and Bartlett Learning, LLC</a:t>
            </a:r>
          </a:p>
          <a:p>
            <a:r>
              <a:rPr lang="en-US" sz="1200" dirty="0" smtClean="0">
                <a:sym typeface="Symbol"/>
              </a:rPr>
              <a:t>www.jblearning.com</a:t>
            </a:r>
            <a:endParaRPr lang="en-US" sz="1200" dirty="0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739869" y="1676400"/>
            <a:ext cx="7843837" cy="44243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E4F5FF"/>
                </a:solidFill>
              </a14:hiddenFill>
            </a:ext>
          </a:extLst>
        </p:spPr>
        <p:txBody>
          <a:bodyPr/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40000"/>
              </a:spcBef>
            </a:pPr>
            <a:r>
              <a:rPr lang="en-US" smtClean="0">
                <a:latin typeface="Arial" charset="0"/>
              </a:rPr>
              <a:t>In 1964, BCD was extended to an 8-bit code, Extended Binary-Coded Decimal Interchange Code (EBCDIC).</a:t>
            </a:r>
          </a:p>
          <a:p>
            <a:pPr>
              <a:spcBef>
                <a:spcPct val="40000"/>
              </a:spcBef>
            </a:pPr>
            <a:r>
              <a:rPr lang="en-US" smtClean="0">
                <a:latin typeface="Arial" charset="0"/>
              </a:rPr>
              <a:t>EBCDIC was one of the first widely-used computer codes that supported upper </a:t>
            </a:r>
            <a:r>
              <a:rPr lang="en-US" i="1" smtClean="0">
                <a:latin typeface="Arial" charset="0"/>
              </a:rPr>
              <a:t>and</a:t>
            </a:r>
            <a:r>
              <a:rPr lang="en-US" smtClean="0">
                <a:latin typeface="Arial" charset="0"/>
              </a:rPr>
              <a:t> lowercase alphabetic characters, in addition to special characters, such as punctuation and control characters.</a:t>
            </a:r>
          </a:p>
          <a:p>
            <a:pPr>
              <a:spcBef>
                <a:spcPct val="40000"/>
              </a:spcBef>
            </a:pPr>
            <a:r>
              <a:rPr lang="en-US" smtClean="0">
                <a:latin typeface="Arial" charset="0"/>
              </a:rPr>
              <a:t>EBCDIC and BCD are still in use by IBM mainframes today. </a:t>
            </a:r>
            <a:endParaRPr lang="en-US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3304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5FE9A-FACB-4DDB-8BE4-A1EA913D653B}" type="slidenum">
              <a:rPr lang="en-US" smtClean="0"/>
              <a:t>89</a:t>
            </a:fld>
            <a:endParaRPr lang="en-US"/>
          </a:p>
        </p:txBody>
      </p:sp>
      <p:sp>
        <p:nvSpPr>
          <p:cNvPr id="4" name="Rectangle 7"/>
          <p:cNvSpPr txBox="1">
            <a:spLocks noChangeArrowheads="1"/>
          </p:cNvSpPr>
          <p:nvPr/>
        </p:nvSpPr>
        <p:spPr>
          <a:xfrm>
            <a:off x="564776" y="823912"/>
            <a:ext cx="8045824" cy="547688"/>
          </a:xfrm>
          <a:prstGeom prst="rect">
            <a:avLst/>
          </a:prstGeom>
          <a:noFill/>
          <a:ln/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            Character Codes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2400" y="6250632"/>
            <a:ext cx="419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ym typeface="Symbol"/>
              </a:rPr>
              <a:t>2012 Jones and Bartlett Learning, LLC</a:t>
            </a:r>
          </a:p>
          <a:p>
            <a:r>
              <a:rPr lang="en-US" sz="1200" dirty="0" smtClean="0">
                <a:sym typeface="Symbol"/>
              </a:rPr>
              <a:t>www.jblearning.com</a:t>
            </a:r>
            <a:endParaRPr lang="en-US" sz="1200" dirty="0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766762" y="1524000"/>
            <a:ext cx="7539037" cy="44243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E4F5FF"/>
                </a:solidFill>
              </a14:hiddenFill>
            </a:ext>
          </a:extLst>
        </p:spPr>
        <p:txBody>
          <a:bodyPr/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40000"/>
              </a:spcBef>
            </a:pPr>
            <a:r>
              <a:rPr lang="en-US" smtClean="0">
                <a:latin typeface="Arial" charset="0"/>
              </a:rPr>
              <a:t>Other computer manufacturers chose the 7-bit ASCII (American Standard Code for Information Interchange) as a replacement for 6-bit codes.</a:t>
            </a:r>
          </a:p>
          <a:p>
            <a:pPr>
              <a:spcBef>
                <a:spcPct val="40000"/>
              </a:spcBef>
            </a:pPr>
            <a:r>
              <a:rPr lang="en-US" smtClean="0">
                <a:latin typeface="Arial" charset="0"/>
              </a:rPr>
              <a:t>While BCD and EBCDIC were based upon punched card codes, ASCII was based upon telecommunications (Telex) codes.</a:t>
            </a:r>
          </a:p>
          <a:p>
            <a:pPr>
              <a:spcBef>
                <a:spcPct val="40000"/>
              </a:spcBef>
            </a:pPr>
            <a:r>
              <a:rPr lang="en-US" smtClean="0">
                <a:latin typeface="Arial" charset="0"/>
              </a:rPr>
              <a:t>Until recently, ASCII was the dominant character code outside the IBM mainframe world.</a:t>
            </a:r>
            <a:endParaRPr lang="en-US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9396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5FE9A-FACB-4DDB-8BE4-A1EA913D653B}" type="slidenum">
              <a:rPr lang="en-US" smtClean="0"/>
              <a:t>9</a:t>
            </a:fld>
            <a:endParaRPr lang="en-US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369277" y="1600200"/>
            <a:ext cx="4343400" cy="44196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E4F5FF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300" b="1" dirty="0" smtClean="0">
                <a:latin typeface="Arial" charset="0"/>
              </a:rPr>
              <a:t>Suppose we want to convert the decimal number 8763 to base 8.</a:t>
            </a:r>
          </a:p>
          <a:p>
            <a:pPr lvl="1">
              <a:spcBef>
                <a:spcPct val="40000"/>
              </a:spcBef>
            </a:pPr>
            <a:r>
              <a:rPr lang="en-US" dirty="0" smtClean="0"/>
              <a:t>We know that 8</a:t>
            </a:r>
            <a:r>
              <a:rPr lang="en-US" baseline="30000" dirty="0" smtClean="0"/>
              <a:t> 5</a:t>
            </a:r>
            <a:r>
              <a:rPr lang="en-US" dirty="0" smtClean="0"/>
              <a:t> = 32768 so our result will be less than six digits wide.  The largest power of 8 that we need is therefore 8</a:t>
            </a:r>
            <a:r>
              <a:rPr lang="en-US" baseline="30000" dirty="0" smtClean="0"/>
              <a:t> 4</a:t>
            </a:r>
            <a:r>
              <a:rPr lang="en-US" dirty="0" smtClean="0"/>
              <a:t> = 4096 and 4096 </a:t>
            </a:r>
            <a:r>
              <a:rPr lang="en-US" dirty="0">
                <a:sym typeface="Symbol" pitchFamily="18" charset="2"/>
              </a:rPr>
              <a:t> 2 = </a:t>
            </a:r>
            <a:r>
              <a:rPr lang="en-US" dirty="0" smtClean="0">
                <a:sym typeface="Symbol" pitchFamily="18" charset="2"/>
              </a:rPr>
              <a:t>8192.</a:t>
            </a:r>
            <a:endParaRPr lang="en-US" dirty="0" smtClean="0"/>
          </a:p>
          <a:p>
            <a:pPr lvl="1">
              <a:spcBef>
                <a:spcPct val="40000"/>
              </a:spcBef>
            </a:pPr>
            <a:r>
              <a:rPr lang="en-US" dirty="0" smtClean="0"/>
              <a:t>Write down the 2 and subtract 8192 from 8763, giving 571.</a:t>
            </a:r>
            <a:endParaRPr lang="en-US" dirty="0"/>
          </a:p>
        </p:txBody>
      </p:sp>
      <p:sp>
        <p:nvSpPr>
          <p:cNvPr id="5" name="Rectangle 19"/>
          <p:cNvSpPr txBox="1">
            <a:spLocks noChangeArrowheads="1"/>
          </p:cNvSpPr>
          <p:nvPr/>
        </p:nvSpPr>
        <p:spPr>
          <a:xfrm>
            <a:off x="597877" y="762000"/>
            <a:ext cx="8077200" cy="547688"/>
          </a:xfrm>
          <a:prstGeom prst="rect">
            <a:avLst/>
          </a:prstGeom>
          <a:noFill/>
          <a:ln/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 </a:t>
            </a:r>
            <a:r>
              <a:rPr lang="en-US" dirty="0" smtClean="0"/>
              <a:t>  Converting Between Bases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217826" y="1738589"/>
            <a:ext cx="206691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  8763</a:t>
            </a:r>
          </a:p>
          <a:p>
            <a:r>
              <a:rPr lang="en-US" sz="2400" dirty="0" smtClean="0"/>
              <a:t> </a:t>
            </a:r>
            <a:r>
              <a:rPr lang="en-US" sz="2400" u="sng" dirty="0" smtClean="0"/>
              <a:t>-8192</a:t>
            </a:r>
            <a:r>
              <a:rPr lang="en-US" sz="2400" dirty="0" smtClean="0"/>
              <a:t> = </a:t>
            </a:r>
            <a:r>
              <a:rPr lang="en-US" sz="2400" dirty="0"/>
              <a:t>8</a:t>
            </a:r>
            <a:r>
              <a:rPr lang="en-US" sz="2400" baseline="30000" dirty="0"/>
              <a:t> 4</a:t>
            </a:r>
            <a:r>
              <a:rPr lang="en-US" sz="2400" dirty="0" smtClean="0"/>
              <a:t> </a:t>
            </a:r>
            <a:r>
              <a:rPr lang="en-US" sz="2400" dirty="0">
                <a:sym typeface="Symbol" pitchFamily="18" charset="2"/>
              </a:rPr>
              <a:t> </a:t>
            </a:r>
            <a:r>
              <a:rPr lang="en-US" sz="2400" dirty="0" smtClean="0">
                <a:sym typeface="Symbol" pitchFamily="18" charset="2"/>
              </a:rPr>
              <a:t>2</a:t>
            </a:r>
          </a:p>
          <a:p>
            <a:r>
              <a:rPr lang="en-US" sz="2400" dirty="0" smtClean="0">
                <a:sym typeface="Symbol" pitchFamily="18" charset="2"/>
              </a:rPr>
              <a:t>    571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56737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5FE9A-FACB-4DDB-8BE4-A1EA913D653B}" type="slidenum">
              <a:rPr lang="en-US" smtClean="0"/>
              <a:t>90</a:t>
            </a:fld>
            <a:endParaRPr lang="en-US"/>
          </a:p>
        </p:txBody>
      </p:sp>
      <p:sp>
        <p:nvSpPr>
          <p:cNvPr id="4" name="Rectangle 7"/>
          <p:cNvSpPr txBox="1">
            <a:spLocks noChangeArrowheads="1"/>
          </p:cNvSpPr>
          <p:nvPr/>
        </p:nvSpPr>
        <p:spPr>
          <a:xfrm>
            <a:off x="564776" y="823912"/>
            <a:ext cx="8045824" cy="547688"/>
          </a:xfrm>
          <a:prstGeom prst="rect">
            <a:avLst/>
          </a:prstGeom>
          <a:noFill/>
          <a:ln/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            Character Codes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2400" y="6250632"/>
            <a:ext cx="419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ym typeface="Symbol"/>
              </a:rPr>
              <a:t>2012 Jones and Bartlett Learning, LLC</a:t>
            </a:r>
          </a:p>
          <a:p>
            <a:r>
              <a:rPr lang="en-US" sz="1200" dirty="0" smtClean="0">
                <a:sym typeface="Symbol"/>
              </a:rPr>
              <a:t>www.jblearning.com</a:t>
            </a:r>
            <a:endParaRPr lang="en-US" sz="1200" dirty="0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685800" y="1600200"/>
            <a:ext cx="7843838" cy="41957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E4F5FF"/>
                </a:solidFill>
              </a14:hiddenFill>
            </a:ext>
          </a:extLst>
        </p:spPr>
        <p:txBody>
          <a:bodyPr/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40000"/>
              </a:spcBef>
            </a:pPr>
            <a:r>
              <a:rPr lang="en-US" smtClean="0">
                <a:latin typeface="Arial" charset="0"/>
              </a:rPr>
              <a:t>Many of today’s systems embrace Unicode, a 16-bit system that can encode the characters of every language in the world.</a:t>
            </a:r>
          </a:p>
          <a:p>
            <a:pPr lvl="1">
              <a:spcBef>
                <a:spcPct val="40000"/>
              </a:spcBef>
            </a:pPr>
            <a:r>
              <a:rPr lang="en-US" smtClean="0"/>
              <a:t>The Java programming language, and some operating systems now use Unicode as their default character code.</a:t>
            </a:r>
          </a:p>
          <a:p>
            <a:pPr>
              <a:spcBef>
                <a:spcPct val="40000"/>
              </a:spcBef>
            </a:pPr>
            <a:r>
              <a:rPr lang="en-US" smtClean="0">
                <a:latin typeface="Arial" charset="0"/>
              </a:rPr>
              <a:t>The Unicode codespace is divided into six parts.  The first part is for Western alphabet codes, including English, Greek, and Russian.</a:t>
            </a:r>
            <a:endParaRPr lang="en-US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028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5FE9A-FACB-4DDB-8BE4-A1EA913D653B}" type="slidenum">
              <a:rPr lang="en-US" smtClean="0"/>
              <a:t>91</a:t>
            </a:fld>
            <a:endParaRPr lang="en-US"/>
          </a:p>
        </p:txBody>
      </p:sp>
      <p:sp>
        <p:nvSpPr>
          <p:cNvPr id="4" name="Rectangle 7"/>
          <p:cNvSpPr txBox="1">
            <a:spLocks noChangeArrowheads="1"/>
          </p:cNvSpPr>
          <p:nvPr/>
        </p:nvSpPr>
        <p:spPr>
          <a:xfrm>
            <a:off x="564776" y="823912"/>
            <a:ext cx="8045824" cy="547688"/>
          </a:xfrm>
          <a:prstGeom prst="rect">
            <a:avLst/>
          </a:prstGeom>
          <a:noFill/>
          <a:ln/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            Character Codes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2400" y="6250632"/>
            <a:ext cx="419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ym typeface="Symbol"/>
              </a:rPr>
              <a:t>2012 Jones and Bartlett Learning, LLC</a:t>
            </a:r>
          </a:p>
          <a:p>
            <a:r>
              <a:rPr lang="en-US" sz="1200" dirty="0" smtClean="0">
                <a:sym typeface="Symbol"/>
              </a:rPr>
              <a:t>www.jblearning.com</a:t>
            </a:r>
            <a:endParaRPr lang="en-US" sz="1200" dirty="0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528918" y="1443113"/>
            <a:ext cx="3810000" cy="45767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E4F5FF"/>
                </a:solidFill>
              </a14:hiddenFill>
            </a:ext>
          </a:extLst>
        </p:spPr>
        <p:txBody>
          <a:bodyPr/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40000"/>
              </a:spcBef>
            </a:pPr>
            <a:r>
              <a:rPr lang="en-US" sz="2500" smtClean="0">
                <a:latin typeface="Arial" charset="0"/>
              </a:rPr>
              <a:t>The Unicode codes- pace allocation is shown at the right.</a:t>
            </a:r>
          </a:p>
          <a:p>
            <a:pPr>
              <a:spcBef>
                <a:spcPct val="40000"/>
              </a:spcBef>
            </a:pPr>
            <a:r>
              <a:rPr lang="en-US" sz="2500" smtClean="0">
                <a:latin typeface="Arial" charset="0"/>
              </a:rPr>
              <a:t>The lowest-numbered Unicode characters comprise the ASCII code.</a:t>
            </a:r>
          </a:p>
          <a:p>
            <a:pPr>
              <a:spcBef>
                <a:spcPct val="40000"/>
              </a:spcBef>
            </a:pPr>
            <a:r>
              <a:rPr lang="en-US" sz="2500" smtClean="0">
                <a:latin typeface="Arial" charset="0"/>
              </a:rPr>
              <a:t>The highest provide for user-defined codes.</a:t>
            </a:r>
            <a:endParaRPr lang="en-US" sz="2500" dirty="0">
              <a:latin typeface="Arial" charset="0"/>
            </a:endParaRPr>
          </a:p>
        </p:txBody>
      </p:sp>
      <p:pic>
        <p:nvPicPr>
          <p:cNvPr id="7" name="Picture 4" descr="2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8918" y="1671713"/>
            <a:ext cx="4625975" cy="4854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4294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Data Representation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719947"/>
            <a:ext cx="3962400" cy="2690253"/>
          </a:xfrm>
        </p:spPr>
        <p:txBody>
          <a:bodyPr>
            <a:normAutofit/>
          </a:bodyPr>
          <a:lstStyle/>
          <a:p>
            <a:pPr algn="ctr"/>
            <a:r>
              <a:rPr lang="en-US" sz="2000" dirty="0" smtClean="0"/>
              <a:t>EROOR DETECT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5FE9A-FACB-4DDB-8BE4-A1EA913D653B}" type="slidenum">
              <a:rPr lang="en-US" smtClean="0"/>
              <a:t>92</a:t>
            </a:fld>
            <a:endParaRPr lang="en-US"/>
          </a:p>
        </p:txBody>
      </p:sp>
      <p:sp>
        <p:nvSpPr>
          <p:cNvPr id="5" name="Text Placeholder 2"/>
          <p:cNvSpPr txBox="1">
            <a:spLocks/>
          </p:cNvSpPr>
          <p:nvPr/>
        </p:nvSpPr>
        <p:spPr>
          <a:xfrm>
            <a:off x="519953" y="2719947"/>
            <a:ext cx="7772400" cy="1509712"/>
          </a:xfrm>
          <a:prstGeom prst="rect">
            <a:avLst/>
          </a:prstGeom>
        </p:spPr>
        <p:txBody>
          <a:bodyPr vert="horz" lIns="45720" rIns="45720" anchor="t">
            <a:normAutofit/>
          </a:bodyPr>
          <a:lstStyle>
            <a:lvl1pPr marL="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None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None/>
              <a:defRPr kumimoji="0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None/>
              <a:defRPr kumimoji="0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000" dirty="0" smtClean="0"/>
              <a:t>ERROR DETECTION AND CORRECTION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483660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2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5" presetClass="exit" presetSubtype="10" fill="hold" grpId="0" nodeType="afterEffect">
                                  <p:stCondLst>
                                    <p:cond delay="500"/>
                                  </p:stCondLst>
                                  <p:iterate type="lt">
                                    <p:tmPct val="20000"/>
                                  </p:iterate>
                                  <p:childTnLst>
                                    <p:animEffect transition="out" filter="checkerboard(across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500"/>
                            </p:stCondLst>
                            <p:childTnLst>
                              <p:par>
                                <p:cTn id="13" presetID="5" presetClass="entr" presetSubtype="10" fill="hold" grpId="0" nodeType="afterEffect">
                                  <p:stCondLst>
                                    <p:cond delay="500"/>
                                  </p:stCondLst>
                                  <p:iterate type="lt">
                                    <p:tmPct val="2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  <p:bldP spid="5" grpId="0"/>
    </p:bld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5FE9A-FACB-4DDB-8BE4-A1EA913D653B}" type="slidenum">
              <a:rPr lang="en-US" smtClean="0"/>
              <a:t>93</a:t>
            </a:fld>
            <a:endParaRPr lang="en-US"/>
          </a:p>
        </p:txBody>
      </p:sp>
      <p:sp>
        <p:nvSpPr>
          <p:cNvPr id="4" name="Rectangle 7"/>
          <p:cNvSpPr txBox="1">
            <a:spLocks noChangeArrowheads="1"/>
          </p:cNvSpPr>
          <p:nvPr/>
        </p:nvSpPr>
        <p:spPr>
          <a:xfrm>
            <a:off x="475129" y="823912"/>
            <a:ext cx="8229600" cy="547688"/>
          </a:xfrm>
          <a:prstGeom prst="rect">
            <a:avLst/>
          </a:prstGeom>
          <a:noFill/>
          <a:ln/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Error Detection and Correction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2400" y="6250632"/>
            <a:ext cx="419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ym typeface="Symbol"/>
              </a:rPr>
              <a:t>2012 Jones and Bartlett Learning, LLC</a:t>
            </a:r>
          </a:p>
          <a:p>
            <a:r>
              <a:rPr lang="en-US" sz="1200" dirty="0" smtClean="0">
                <a:sym typeface="Symbol"/>
              </a:rPr>
              <a:t>www.jblearning.com</a:t>
            </a:r>
            <a:endParaRPr lang="en-US" sz="1200" dirty="0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533400" y="1676400"/>
            <a:ext cx="8075612" cy="40433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E4F5FF"/>
                </a:solidFill>
              </a14:hiddenFill>
            </a:ext>
          </a:extLst>
        </p:spPr>
        <p:txBody>
          <a:bodyPr/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40000"/>
              </a:spcBef>
            </a:pPr>
            <a:r>
              <a:rPr lang="en-US" smtClean="0">
                <a:latin typeface="Arial" charset="0"/>
              </a:rPr>
              <a:t>It is physically impossible for any data recording or transmission medium to be 100% perfect 100% of the time over its entire expected useful life.</a:t>
            </a:r>
          </a:p>
          <a:p>
            <a:pPr>
              <a:spcBef>
                <a:spcPct val="40000"/>
              </a:spcBef>
            </a:pPr>
            <a:r>
              <a:rPr lang="en-US" smtClean="0">
                <a:latin typeface="Arial" charset="0"/>
              </a:rPr>
              <a:t>As more bits are packed onto a square centimeter of disk storage, as communications transmission speeds increase, the likelihood of error increases-- sometimes geometrically.</a:t>
            </a:r>
          </a:p>
          <a:p>
            <a:pPr>
              <a:spcBef>
                <a:spcPct val="40000"/>
              </a:spcBef>
            </a:pPr>
            <a:r>
              <a:rPr lang="en-US" smtClean="0">
                <a:latin typeface="Arial" charset="0"/>
              </a:rPr>
              <a:t>Thus, error detection and correction is critical to accurate data transmission, storage and retrieval.</a:t>
            </a:r>
            <a:endParaRPr lang="en-US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1650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5FE9A-FACB-4DDB-8BE4-A1EA913D653B}" type="slidenum">
              <a:rPr lang="en-US" smtClean="0"/>
              <a:t>94</a:t>
            </a:fld>
            <a:endParaRPr lang="en-US"/>
          </a:p>
        </p:txBody>
      </p:sp>
      <p:sp>
        <p:nvSpPr>
          <p:cNvPr id="4" name="Rectangle 7"/>
          <p:cNvSpPr txBox="1">
            <a:spLocks noChangeArrowheads="1"/>
          </p:cNvSpPr>
          <p:nvPr/>
        </p:nvSpPr>
        <p:spPr>
          <a:xfrm>
            <a:off x="475129" y="823912"/>
            <a:ext cx="8229600" cy="547688"/>
          </a:xfrm>
          <a:prstGeom prst="rect">
            <a:avLst/>
          </a:prstGeom>
          <a:noFill/>
          <a:ln/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Error Detection and Correction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2400" y="6250632"/>
            <a:ext cx="419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ym typeface="Symbol"/>
              </a:rPr>
              <a:t>2012 Jones and Bartlett Learning, LLC</a:t>
            </a:r>
          </a:p>
          <a:p>
            <a:r>
              <a:rPr lang="en-US" sz="1200" dirty="0" smtClean="0">
                <a:sym typeface="Symbol"/>
              </a:rPr>
              <a:t>www.jblearning.com</a:t>
            </a:r>
            <a:endParaRPr lang="en-US" sz="1200" dirty="0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423723" y="1600162"/>
            <a:ext cx="8380412" cy="3133829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E4F5FF"/>
                </a:solidFill>
              </a14:hiddenFill>
            </a:ext>
          </a:extLst>
        </p:spPr>
        <p:txBody>
          <a:bodyPr/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>
                <a:latin typeface="Arial" charset="0"/>
              </a:rPr>
              <a:t>Checksums and CRCs are examples of </a:t>
            </a:r>
            <a:r>
              <a:rPr lang="en-US" i="1" smtClean="0">
                <a:latin typeface="Arial" charset="0"/>
              </a:rPr>
              <a:t>systematic error detection</a:t>
            </a:r>
            <a:r>
              <a:rPr lang="en-US" smtClean="0">
                <a:latin typeface="Arial" charset="0"/>
              </a:rPr>
              <a:t>.</a:t>
            </a:r>
          </a:p>
          <a:p>
            <a:r>
              <a:rPr lang="en-US" smtClean="0">
                <a:latin typeface="Arial" charset="0"/>
              </a:rPr>
              <a:t>In </a:t>
            </a:r>
            <a:r>
              <a:rPr lang="en-US" i="1" smtClean="0">
                <a:latin typeface="Arial" charset="0"/>
              </a:rPr>
              <a:t>systematic error detection</a:t>
            </a:r>
            <a:r>
              <a:rPr lang="en-US" smtClean="0">
                <a:latin typeface="Arial" charset="0"/>
              </a:rPr>
              <a:t> a group of error control bits is appended to the end of the block of transmitted data.</a:t>
            </a:r>
          </a:p>
          <a:p>
            <a:pPr lvl="1"/>
            <a:r>
              <a:rPr lang="en-US" smtClean="0"/>
              <a:t>This group of bits is called a </a:t>
            </a:r>
            <a:r>
              <a:rPr lang="en-US" i="1" smtClean="0"/>
              <a:t>syndrome</a:t>
            </a:r>
            <a:r>
              <a:rPr lang="en-US" smtClean="0"/>
              <a:t>.</a:t>
            </a:r>
          </a:p>
          <a:p>
            <a:r>
              <a:rPr lang="en-US" smtClean="0">
                <a:latin typeface="Arial" charset="0"/>
              </a:rPr>
              <a:t>CRCs are polynomials over the modulo 2 arithmetic field.</a:t>
            </a:r>
            <a:endParaRPr lang="en-US" sz="2800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1412735" y="5181600"/>
            <a:ext cx="6553200" cy="89423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b="1" i="1" u="none" baseline="0" dirty="0">
                <a:solidFill>
                  <a:srgbClr val="CC3300"/>
                </a:solidFill>
              </a:rPr>
              <a:t>    The mathematical theory behind modulo 2 polynomials is beyond our scope. However, we can easily work with it without knowing its theoretical underpinnings.</a:t>
            </a:r>
          </a:p>
        </p:txBody>
      </p:sp>
    </p:spTree>
    <p:extLst>
      <p:ext uri="{BB962C8B-B14F-4D97-AF65-F5344CB8AC3E}">
        <p14:creationId xmlns:p14="http://schemas.microsoft.com/office/powerpoint/2010/main" val="3407209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5FE9A-FACB-4DDB-8BE4-A1EA913D653B}" type="slidenum">
              <a:rPr lang="en-US" smtClean="0"/>
              <a:t>95</a:t>
            </a:fld>
            <a:endParaRPr lang="en-US"/>
          </a:p>
        </p:txBody>
      </p:sp>
      <p:sp>
        <p:nvSpPr>
          <p:cNvPr id="4" name="Rectangle 7"/>
          <p:cNvSpPr txBox="1">
            <a:spLocks noChangeArrowheads="1"/>
          </p:cNvSpPr>
          <p:nvPr/>
        </p:nvSpPr>
        <p:spPr>
          <a:xfrm>
            <a:off x="475129" y="823912"/>
            <a:ext cx="8229600" cy="547688"/>
          </a:xfrm>
          <a:prstGeom prst="rect">
            <a:avLst/>
          </a:prstGeom>
          <a:noFill/>
          <a:ln/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Error Detection and Correction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2400" y="6250632"/>
            <a:ext cx="419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ym typeface="Symbol"/>
              </a:rPr>
              <a:t>2012 Jones and Bartlett Learning, LLC</a:t>
            </a:r>
          </a:p>
          <a:p>
            <a:r>
              <a:rPr lang="en-US" sz="1200" dirty="0" smtClean="0">
                <a:sym typeface="Symbol"/>
              </a:rPr>
              <a:t>www.jblearning.com</a:t>
            </a:r>
            <a:endParaRPr lang="en-US" sz="1200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658905" y="1730170"/>
            <a:ext cx="4724400" cy="47244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E4F5FF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300" b="1" dirty="0" smtClean="0">
                <a:latin typeface="Arial" charset="0"/>
              </a:rPr>
              <a:t>Modulo 2 subtraction is easy</a:t>
            </a:r>
            <a:r>
              <a:rPr lang="en-US" dirty="0" smtClean="0"/>
              <a:t>.</a:t>
            </a:r>
          </a:p>
          <a:p>
            <a:r>
              <a:rPr lang="en-US" dirty="0" smtClean="0"/>
              <a:t>Ignore carry or borrow.</a:t>
            </a:r>
          </a:p>
          <a:p>
            <a:pPr lvl="1"/>
            <a:r>
              <a:rPr lang="en-US" dirty="0" smtClean="0"/>
              <a:t>0 - 0 = 0</a:t>
            </a:r>
          </a:p>
          <a:p>
            <a:pPr lvl="1"/>
            <a:r>
              <a:rPr lang="en-US" dirty="0" smtClean="0"/>
              <a:t>1 – 1 = 0</a:t>
            </a:r>
          </a:p>
          <a:p>
            <a:pPr lvl="1"/>
            <a:r>
              <a:rPr lang="en-US" dirty="0" smtClean="0"/>
              <a:t>1 – 0 = 1</a:t>
            </a:r>
          </a:p>
          <a:p>
            <a:pPr lvl="1"/>
            <a:r>
              <a:rPr lang="en-US" dirty="0" smtClean="0"/>
              <a:t>0 – 1 = 1</a:t>
            </a:r>
          </a:p>
          <a:p>
            <a:pPr>
              <a:lnSpc>
                <a:spcPts val="3600"/>
              </a:lnSpc>
            </a:pPr>
            <a:r>
              <a:rPr lang="en-US" dirty="0" smtClean="0"/>
              <a:t>So 			</a:t>
            </a:r>
            <a:r>
              <a:rPr lang="en-US" sz="4000" dirty="0"/>
              <a:t>	</a:t>
            </a:r>
            <a:r>
              <a:rPr lang="en-US" sz="4000" dirty="0" smtClean="0"/>
              <a:t>1010</a:t>
            </a:r>
          </a:p>
          <a:p>
            <a:pPr marL="0" indent="0" algn="r">
              <a:lnSpc>
                <a:spcPts val="3600"/>
              </a:lnSpc>
              <a:spcBef>
                <a:spcPts val="0"/>
              </a:spcBef>
              <a:buNone/>
            </a:pPr>
            <a:r>
              <a:rPr lang="en-US" sz="4000" dirty="0" smtClean="0"/>
              <a:t> –</a:t>
            </a:r>
            <a:r>
              <a:rPr lang="en-US" sz="4000" u="sng" dirty="0" smtClean="0"/>
              <a:t>1100</a:t>
            </a:r>
          </a:p>
          <a:p>
            <a:pPr marL="0" indent="0" algn="r">
              <a:lnSpc>
                <a:spcPts val="3600"/>
              </a:lnSpc>
              <a:spcBef>
                <a:spcPts val="0"/>
              </a:spcBef>
              <a:buNone/>
            </a:pPr>
            <a:r>
              <a:rPr lang="en-US" sz="4000" dirty="0" smtClean="0"/>
              <a:t>0110</a:t>
            </a:r>
          </a:p>
          <a:p>
            <a:pPr lvl="1">
              <a:spcBef>
                <a:spcPct val="40000"/>
              </a:spcBef>
              <a:buFontTx/>
              <a:buNone/>
            </a:pPr>
            <a:endParaRPr lang="en-US" baseline="-25000" dirty="0"/>
          </a:p>
        </p:txBody>
      </p:sp>
    </p:spTree>
    <p:extLst>
      <p:ext uri="{BB962C8B-B14F-4D97-AF65-F5344CB8AC3E}">
        <p14:creationId xmlns:p14="http://schemas.microsoft.com/office/powerpoint/2010/main" val="14964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5FE9A-FACB-4DDB-8BE4-A1EA913D653B}" type="slidenum">
              <a:rPr lang="en-US" smtClean="0"/>
              <a:t>96</a:t>
            </a:fld>
            <a:endParaRPr lang="en-US"/>
          </a:p>
        </p:txBody>
      </p:sp>
      <p:sp>
        <p:nvSpPr>
          <p:cNvPr id="4" name="Rectangle 7"/>
          <p:cNvSpPr txBox="1">
            <a:spLocks noChangeArrowheads="1"/>
          </p:cNvSpPr>
          <p:nvPr/>
        </p:nvSpPr>
        <p:spPr>
          <a:xfrm>
            <a:off x="475129" y="823912"/>
            <a:ext cx="8229600" cy="547688"/>
          </a:xfrm>
          <a:prstGeom prst="rect">
            <a:avLst/>
          </a:prstGeom>
          <a:noFill/>
          <a:ln/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Error Detection and Correction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2400" y="6250632"/>
            <a:ext cx="419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ym typeface="Symbol"/>
              </a:rPr>
              <a:t>2012 Jones and Bartlett Learning, LLC</a:t>
            </a:r>
          </a:p>
          <a:p>
            <a:r>
              <a:rPr lang="en-US" sz="1200" dirty="0" smtClean="0">
                <a:sym typeface="Symbol"/>
              </a:rPr>
              <a:t>www.jblearning.com</a:t>
            </a:r>
            <a:endParaRPr lang="en-US" sz="1200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658905" y="1730170"/>
            <a:ext cx="4724400" cy="47244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E4F5FF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300" b="1" dirty="0" smtClean="0">
                <a:latin typeface="Arial" charset="0"/>
              </a:rPr>
              <a:t>Find the quotient and remainder when 1111101 is divided by 1101 in modulo 2 arithmetic.</a:t>
            </a:r>
          </a:p>
          <a:p>
            <a:pPr lvl="1"/>
            <a:r>
              <a:rPr lang="en-US" dirty="0" smtClean="0"/>
              <a:t>As with traditional division, we note that the dividend is divisible once by the divisor.</a:t>
            </a:r>
          </a:p>
          <a:p>
            <a:pPr lvl="1"/>
            <a:r>
              <a:rPr lang="en-US" dirty="0" smtClean="0"/>
              <a:t>We place the divisor under the dividend and perform modulo 2 subtraction.</a:t>
            </a:r>
          </a:p>
          <a:p>
            <a:pPr lvl="1">
              <a:spcBef>
                <a:spcPct val="40000"/>
              </a:spcBef>
              <a:buFontTx/>
              <a:buNone/>
            </a:pPr>
            <a:endParaRPr lang="en-US" baseline="-25000" dirty="0"/>
          </a:p>
        </p:txBody>
      </p:sp>
      <p:pic>
        <p:nvPicPr>
          <p:cNvPr id="7" name="Picture 8" descr="34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5705" y="2187370"/>
            <a:ext cx="2787650" cy="3159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29011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5FE9A-FACB-4DDB-8BE4-A1EA913D653B}" type="slidenum">
              <a:rPr lang="en-US" smtClean="0"/>
              <a:t>97</a:t>
            </a:fld>
            <a:endParaRPr lang="en-US"/>
          </a:p>
        </p:txBody>
      </p:sp>
      <p:sp>
        <p:nvSpPr>
          <p:cNvPr id="4" name="Rectangle 7"/>
          <p:cNvSpPr txBox="1">
            <a:spLocks noChangeArrowheads="1"/>
          </p:cNvSpPr>
          <p:nvPr/>
        </p:nvSpPr>
        <p:spPr>
          <a:xfrm>
            <a:off x="475129" y="823912"/>
            <a:ext cx="8229600" cy="547688"/>
          </a:xfrm>
          <a:prstGeom prst="rect">
            <a:avLst/>
          </a:prstGeom>
          <a:noFill/>
          <a:ln/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Error Detection and Correction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2400" y="6250632"/>
            <a:ext cx="419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ym typeface="Symbol"/>
              </a:rPr>
              <a:t>2012 Jones and Bartlett Learning, LLC</a:t>
            </a:r>
          </a:p>
          <a:p>
            <a:r>
              <a:rPr lang="en-US" sz="1200" dirty="0" smtClean="0">
                <a:sym typeface="Symbol"/>
              </a:rPr>
              <a:t>www.jblearning.com</a:t>
            </a:r>
            <a:endParaRPr lang="en-US" sz="1200" dirty="0"/>
          </a:p>
        </p:txBody>
      </p:sp>
      <p:pic>
        <p:nvPicPr>
          <p:cNvPr id="6" name="Picture 5" descr="34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4670" y="2214264"/>
            <a:ext cx="2797175" cy="3170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667870" y="1757064"/>
            <a:ext cx="4724400" cy="47244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E4F5FF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300" b="1" dirty="0" smtClean="0">
                <a:latin typeface="Arial" charset="0"/>
              </a:rPr>
              <a:t>Find the quotient and remainder when 1111101 is divided by 1101 in modulo 2 arithmetic…</a:t>
            </a:r>
          </a:p>
          <a:p>
            <a:pPr lvl="1"/>
            <a:r>
              <a:rPr lang="en-US" dirty="0" smtClean="0"/>
              <a:t>Now we bring down the next bit of the dividend.</a:t>
            </a:r>
          </a:p>
          <a:p>
            <a:pPr lvl="1"/>
            <a:r>
              <a:rPr lang="en-US" dirty="0" smtClean="0"/>
              <a:t>We see that 00101 is not divisible by 1101. So we place a zero in the quotient.</a:t>
            </a:r>
          </a:p>
          <a:p>
            <a:pPr lvl="1">
              <a:spcBef>
                <a:spcPct val="40000"/>
              </a:spcBef>
              <a:buFontTx/>
              <a:buNone/>
            </a:pPr>
            <a:endParaRPr lang="en-US" baseline="-25000" dirty="0"/>
          </a:p>
        </p:txBody>
      </p:sp>
    </p:spTree>
    <p:extLst>
      <p:ext uri="{BB962C8B-B14F-4D97-AF65-F5344CB8AC3E}">
        <p14:creationId xmlns:p14="http://schemas.microsoft.com/office/powerpoint/2010/main" val="3781029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5FE9A-FACB-4DDB-8BE4-A1EA913D653B}" type="slidenum">
              <a:rPr lang="en-US" smtClean="0"/>
              <a:t>98</a:t>
            </a:fld>
            <a:endParaRPr lang="en-US"/>
          </a:p>
        </p:txBody>
      </p:sp>
      <p:sp>
        <p:nvSpPr>
          <p:cNvPr id="4" name="Rectangle 7"/>
          <p:cNvSpPr txBox="1">
            <a:spLocks noChangeArrowheads="1"/>
          </p:cNvSpPr>
          <p:nvPr/>
        </p:nvSpPr>
        <p:spPr>
          <a:xfrm>
            <a:off x="475129" y="823912"/>
            <a:ext cx="8229600" cy="547688"/>
          </a:xfrm>
          <a:prstGeom prst="rect">
            <a:avLst/>
          </a:prstGeom>
          <a:noFill/>
          <a:ln/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Error Detection and Correction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2400" y="6250632"/>
            <a:ext cx="419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ym typeface="Symbol"/>
              </a:rPr>
              <a:t>2012 Jones and Bartlett Learning, LLC</a:t>
            </a:r>
          </a:p>
          <a:p>
            <a:r>
              <a:rPr lang="en-US" sz="1200" dirty="0" smtClean="0">
                <a:sym typeface="Symbol"/>
              </a:rPr>
              <a:t>www.jblearning.com</a:t>
            </a:r>
            <a:endParaRPr lang="en-US" sz="1200" dirty="0"/>
          </a:p>
        </p:txBody>
      </p:sp>
      <p:pic>
        <p:nvPicPr>
          <p:cNvPr id="6" name="Picture 5" descr="34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2205299"/>
            <a:ext cx="2797175" cy="3170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685800" y="1748099"/>
            <a:ext cx="4724400" cy="47244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E4F5FF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300" b="1" smtClean="0">
                <a:latin typeface="Arial" charset="0"/>
              </a:rPr>
              <a:t>Find the quotient and remainder when 1111101 is divided by 1101 in modulo 2 arithmetic…</a:t>
            </a:r>
          </a:p>
          <a:p>
            <a:pPr lvl="1"/>
            <a:r>
              <a:rPr lang="en-US" smtClean="0"/>
              <a:t>1010 is divisible by 1101 in modulo 2.</a:t>
            </a:r>
          </a:p>
          <a:p>
            <a:pPr lvl="1"/>
            <a:r>
              <a:rPr lang="en-US" smtClean="0"/>
              <a:t>We perform the modulo 2 subtraction.</a:t>
            </a:r>
          </a:p>
          <a:p>
            <a:pPr lvl="1">
              <a:spcBef>
                <a:spcPct val="40000"/>
              </a:spcBef>
              <a:buFontTx/>
              <a:buNone/>
            </a:pPr>
            <a:endParaRPr lang="en-US" baseline="-25000"/>
          </a:p>
        </p:txBody>
      </p:sp>
    </p:spTree>
    <p:extLst>
      <p:ext uri="{BB962C8B-B14F-4D97-AF65-F5344CB8AC3E}">
        <p14:creationId xmlns:p14="http://schemas.microsoft.com/office/powerpoint/2010/main" val="3101005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5FE9A-FACB-4DDB-8BE4-A1EA913D653B}" type="slidenum">
              <a:rPr lang="en-US" smtClean="0"/>
              <a:t>99</a:t>
            </a:fld>
            <a:endParaRPr lang="en-US"/>
          </a:p>
        </p:txBody>
      </p:sp>
      <p:sp>
        <p:nvSpPr>
          <p:cNvPr id="4" name="Rectangle 7"/>
          <p:cNvSpPr txBox="1">
            <a:spLocks noChangeArrowheads="1"/>
          </p:cNvSpPr>
          <p:nvPr/>
        </p:nvSpPr>
        <p:spPr>
          <a:xfrm>
            <a:off x="475129" y="823912"/>
            <a:ext cx="8229600" cy="547688"/>
          </a:xfrm>
          <a:prstGeom prst="rect">
            <a:avLst/>
          </a:prstGeom>
          <a:noFill/>
          <a:ln/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Error Detection and Correction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2400" y="6250632"/>
            <a:ext cx="419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ym typeface="Symbol"/>
              </a:rPr>
              <a:t>2012 Jones and Bartlett Learning, LLC</a:t>
            </a:r>
          </a:p>
          <a:p>
            <a:r>
              <a:rPr lang="en-US" sz="1200" dirty="0" smtClean="0">
                <a:sym typeface="Symbol"/>
              </a:rPr>
              <a:t>www.jblearning.com</a:t>
            </a:r>
            <a:endParaRPr lang="en-US" sz="1200" dirty="0"/>
          </a:p>
        </p:txBody>
      </p:sp>
      <p:pic>
        <p:nvPicPr>
          <p:cNvPr id="6" name="Picture 5" descr="3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2209800"/>
            <a:ext cx="2797175" cy="3170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685800" y="1752600"/>
            <a:ext cx="4724400" cy="35814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E4F5FF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40000"/>
              </a:spcBef>
            </a:pPr>
            <a:r>
              <a:rPr lang="en-US" sz="2300" b="1" smtClean="0">
                <a:latin typeface="Arial" charset="0"/>
              </a:rPr>
              <a:t>Find the quotient and remainder when 1111101 is divided by 1101 in modulo 2 arithmetic…</a:t>
            </a:r>
          </a:p>
          <a:p>
            <a:pPr lvl="1">
              <a:spcBef>
                <a:spcPct val="40000"/>
              </a:spcBef>
            </a:pPr>
            <a:r>
              <a:rPr lang="en-US" smtClean="0"/>
              <a:t>We find the quotient is 1011, and the remainder is 0010.</a:t>
            </a:r>
          </a:p>
          <a:p>
            <a:pPr>
              <a:spcBef>
                <a:spcPct val="40000"/>
              </a:spcBef>
            </a:pPr>
            <a:r>
              <a:rPr lang="en-US" sz="2300" b="1" smtClean="0">
                <a:latin typeface="Arial" charset="0"/>
              </a:rPr>
              <a:t>This procedure is very useful to us in calculating CRC syndromes.</a:t>
            </a:r>
          </a:p>
          <a:p>
            <a:pPr lvl="1">
              <a:spcBef>
                <a:spcPct val="40000"/>
              </a:spcBef>
              <a:buFontTx/>
              <a:buNone/>
            </a:pPr>
            <a:endParaRPr lang="en-US" baseline="-25000" dirty="0"/>
          </a:p>
        </p:txBody>
      </p:sp>
    </p:spTree>
    <p:extLst>
      <p:ext uri="{BB962C8B-B14F-4D97-AF65-F5344CB8AC3E}">
        <p14:creationId xmlns:p14="http://schemas.microsoft.com/office/powerpoint/2010/main" val="1287066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6225</TotalTime>
  <Words>8090</Words>
  <Application>Microsoft Office PowerPoint</Application>
  <PresentationFormat>On-screen Show (4:3)</PresentationFormat>
  <Paragraphs>1000</Paragraphs>
  <Slides>117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117</vt:i4>
      </vt:variant>
    </vt:vector>
  </HeadingPairs>
  <TitlesOfParts>
    <vt:vector size="118" baseType="lpstr">
      <vt:lpstr>Flow</vt:lpstr>
      <vt:lpstr>CS-200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Data Representation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Data Representation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Data Representation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Data Representation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Data Representation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Data Representation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Data Representation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Data Representation</vt:lpstr>
    </vt:vector>
  </TitlesOfParts>
  <Company>Flion Consulting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CS-200</dc:title>
  <dc:creator>Patrick Kelley</dc:creator>
  <cp:lastModifiedBy>Patrick Kelley</cp:lastModifiedBy>
  <cp:revision>82</cp:revision>
  <dcterms:created xsi:type="dcterms:W3CDTF">2011-11-02T20:49:24Z</dcterms:created>
  <dcterms:modified xsi:type="dcterms:W3CDTF">2011-12-12T03:40:08Z</dcterms:modified>
</cp:coreProperties>
</file>